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62" r:id="rId2"/>
    <p:sldId id="263" r:id="rId3"/>
    <p:sldId id="284" r:id="rId4"/>
    <p:sldId id="283" r:id="rId5"/>
    <p:sldId id="288" r:id="rId6"/>
    <p:sldId id="286" r:id="rId7"/>
    <p:sldId id="287" r:id="rId8"/>
    <p:sldId id="281" r:id="rId9"/>
    <p:sldId id="282" r:id="rId10"/>
    <p:sldId id="264" r:id="rId11"/>
    <p:sldId id="293" r:id="rId12"/>
    <p:sldId id="294" r:id="rId13"/>
    <p:sldId id="292" r:id="rId14"/>
    <p:sldId id="289" r:id="rId15"/>
    <p:sldId id="265" r:id="rId16"/>
    <p:sldId id="266" r:id="rId17"/>
    <p:sldId id="267" r:id="rId18"/>
    <p:sldId id="290" r:id="rId19"/>
    <p:sldId id="268" r:id="rId20"/>
    <p:sldId id="269" r:id="rId21"/>
    <p:sldId id="270" r:id="rId22"/>
    <p:sldId id="271" r:id="rId23"/>
    <p:sldId id="291" r:id="rId24"/>
    <p:sldId id="274" r:id="rId25"/>
    <p:sldId id="272" r:id="rId26"/>
    <p:sldId id="273" r:id="rId27"/>
    <p:sldId id="275" r:id="rId28"/>
    <p:sldId id="276" r:id="rId29"/>
    <p:sldId id="277" r:id="rId30"/>
    <p:sldId id="278" r:id="rId31"/>
    <p:sldId id="280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789F46-98E8-004C-A60D-397E90BF4073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9B6FF6-B695-0343-B017-2EA5EE5716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30280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214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2519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4986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9478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109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9706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232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7218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66805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63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0789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6230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3127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74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479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BB37BA-0AB3-4D4A-B865-6E343397AD7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214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D35332-5092-3542-BFAC-FDA221B25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C44C303-D280-4D4E-94B9-B60CEDF835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88AD6F-7719-C24F-98B1-E07C9D9D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296C7F-1E4E-9C4D-B2A8-E9B557610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86E2B2-40BD-4D4D-A2E7-EEEC229D7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26703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131106-B0D5-2F4D-BD0F-1601D51F6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256B3AC-6931-004D-9C50-42B880B8CE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8288CF-D21D-D94E-91E7-5B046C936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0E6E1D-A752-4640-BC4F-F73D8F3EA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ED7199-0E24-ED44-8DAD-0F720B3AD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1958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EAB5A85-E3EA-DF4D-8970-C57AF04472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316016-6E6D-9543-9893-0028E666B4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F8A457-201F-C843-B237-45AB2ED33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C366BF-E3F6-564B-8F1B-F3B48E9BE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194F554-CC67-834C-BD97-827AB9B05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3926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9198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4316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898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82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9F4D52-30E9-7543-AA54-30A38AF48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A7F026-5414-5047-93ED-362339BA43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B084C4-1A77-9448-8C0C-76DFBE778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5DB9FD-894B-9F4C-88C0-7A2E182AE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B4AF4A-0FC1-A845-A93F-9D1692174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0973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A0D42C-647A-BC4B-98F5-43A27D0FC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4FCCC2-5520-AA44-A5B4-B6445A389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065396-0397-6743-9544-06E10A2A7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2A8A84-3D56-A843-B99F-9BEE8CE96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00F5E7-6DE7-E041-BD80-CF3A3D5B6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62541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539437-5264-264A-8A55-494578CF2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43823D-B8CB-D74E-9B59-B0AEE2F129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3569750-11A3-1F48-92C5-D8F636691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4CC9D54-24BF-FD49-BB9E-80E5B245C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F0A3D4-AC74-B642-A2A0-43C596C7B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75ED15-C67C-DB43-A1DC-24E64D9DB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448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5BBE39-1B3F-EA47-BE2B-7ED51EEB82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BF779D-2520-2147-8EC3-042E56043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2240A4C-DCB3-E844-B54F-9A02748A26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62A011D-925D-5943-99DC-276526E926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F3A6A22-F685-1841-8033-27007A4F0B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33A90C3-A1D0-E947-BE11-6CE0AD350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C001F93-6CD2-3547-AA4A-2442544BE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EE5777C-852D-714B-8D0B-66491B971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5059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5F92B3-1F48-1E46-AB21-B106C6A9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05BE60-62F4-274C-9B35-1BA7D9BB8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437B122-D5D0-4947-9A27-C594BC316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D857A9-C2A3-5641-9F65-016AC76FC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6708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6B80AD3-B773-5745-B514-AF8DE67FE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6BDCF18-2CF1-E245-86D2-223F3F0DC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A928ABC-96ED-144D-89FB-841B8FB11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1357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59C605-5879-0B48-8F87-DEDAFAFD3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893F92-1BB8-2148-B4A3-DC437A386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44F092-5EC3-CA4E-874F-4952A96D5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DE331A-03F2-A34A-9479-D860E662B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7868C0-FC23-044D-8BC3-79BBD377A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92D7D18-5796-5C41-896C-806BD718E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79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91BF59-C7AE-C34E-BCE9-346AB39A5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963D694-386E-7A46-A81F-99BADEB91C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8E217E5-3B95-6A40-AA85-95645686C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83495F-4059-DB4F-A118-9C2A12985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C70DBF-34E5-FB46-AE82-D6F29588B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82D43E-D4AC-5A44-A292-2DD0AEBB5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1048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DFA18A8-7E4D-7C42-B99F-11DA77B56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EDAD83-FE71-FB4C-B28A-D7DFC088A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FCDD56-8ECD-834D-8C4D-0FC6A8F9EF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AAF92-8925-9243-8254-AA3E76019C04}" type="datetimeFigureOut">
              <a:rPr kumimoji="1" lang="zh-CN" altLang="en-US" smtClean="0"/>
              <a:t>2020/1/1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C18503-9B2D-8F49-B093-73863F85E2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D98167-1AB6-2042-A9EB-2EA4CF92D3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8E023-090E-E747-B0B2-C9CF79D5A4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89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椭圆 49"/>
          <p:cNvSpPr/>
          <p:nvPr/>
        </p:nvSpPr>
        <p:spPr>
          <a:xfrm>
            <a:off x="3967120" y="2963071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1" name="椭圆 50"/>
          <p:cNvSpPr/>
          <p:nvPr/>
        </p:nvSpPr>
        <p:spPr>
          <a:xfrm>
            <a:off x="5112467" y="301616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6203225" y="306542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8516493" y="306542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7296170" y="301616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58" name="直接连接符 57"/>
          <p:cNvCxnSpPr>
            <a:stCxn id="50" idx="6"/>
          </p:cNvCxnSpPr>
          <p:nvPr/>
        </p:nvCxnSpPr>
        <p:spPr>
          <a:xfrm flipV="1">
            <a:off x="4263923" y="3125699"/>
            <a:ext cx="671546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51" idx="6"/>
            <a:endCxn id="52" idx="2"/>
          </p:cNvCxnSpPr>
          <p:nvPr/>
        </p:nvCxnSpPr>
        <p:spPr>
          <a:xfrm flipV="1">
            <a:off x="5507614" y="3228053"/>
            <a:ext cx="69585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52" idx="6"/>
            <a:endCxn id="57" idx="2"/>
          </p:cNvCxnSpPr>
          <p:nvPr/>
        </p:nvCxnSpPr>
        <p:spPr>
          <a:xfrm>
            <a:off x="6500026" y="3228053"/>
            <a:ext cx="796167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57" idx="6"/>
            <a:endCxn id="56" idx="2"/>
          </p:cNvCxnSpPr>
          <p:nvPr/>
        </p:nvCxnSpPr>
        <p:spPr>
          <a:xfrm flipV="1">
            <a:off x="7690682" y="3228053"/>
            <a:ext cx="82537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>
            <a:off x="9097566" y="2485116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64" name="直接连接符 63"/>
          <p:cNvCxnSpPr>
            <a:stCxn id="63" idx="3"/>
            <a:endCxn id="56" idx="7"/>
          </p:cNvCxnSpPr>
          <p:nvPr/>
        </p:nvCxnSpPr>
        <p:spPr>
          <a:xfrm flipH="1">
            <a:off x="8769414" y="2836323"/>
            <a:ext cx="386020" cy="28634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" y="1058"/>
            <a:ext cx="12190119" cy="6856942"/>
          </a:xfrm>
          <a:prstGeom prst="rect">
            <a:avLst/>
          </a:prstGeom>
        </p:spPr>
      </p:pic>
      <p:sp>
        <p:nvSpPr>
          <p:cNvPr id="19" name="椭圆 18"/>
          <p:cNvSpPr/>
          <p:nvPr/>
        </p:nvSpPr>
        <p:spPr>
          <a:xfrm>
            <a:off x="4014120" y="2955488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5159468" y="300858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6250225" y="305783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8563494" y="305783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7343171" y="300858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24" name="直接连接符 23"/>
          <p:cNvCxnSpPr>
            <a:stCxn id="19" idx="6"/>
          </p:cNvCxnSpPr>
          <p:nvPr/>
        </p:nvCxnSpPr>
        <p:spPr>
          <a:xfrm flipV="1">
            <a:off x="4310924" y="3118116"/>
            <a:ext cx="671546" cy="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stCxn id="20" idx="6"/>
            <a:endCxn id="21" idx="2"/>
          </p:cNvCxnSpPr>
          <p:nvPr/>
        </p:nvCxnSpPr>
        <p:spPr>
          <a:xfrm flipV="1">
            <a:off x="5554615" y="3220470"/>
            <a:ext cx="69585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21" idx="6"/>
            <a:endCxn id="23" idx="2"/>
          </p:cNvCxnSpPr>
          <p:nvPr/>
        </p:nvCxnSpPr>
        <p:spPr>
          <a:xfrm>
            <a:off x="6547027" y="3220470"/>
            <a:ext cx="796167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stCxn id="23" idx="6"/>
            <a:endCxn id="22" idx="2"/>
          </p:cNvCxnSpPr>
          <p:nvPr/>
        </p:nvCxnSpPr>
        <p:spPr>
          <a:xfrm flipV="1">
            <a:off x="7737682" y="3220470"/>
            <a:ext cx="825373" cy="63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9144567" y="2477534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+mn-ea"/>
            </a:endParaRPr>
          </a:p>
        </p:txBody>
      </p:sp>
      <p:cxnSp>
        <p:nvCxnSpPr>
          <p:cNvPr id="29" name="直接连接符 28"/>
          <p:cNvCxnSpPr>
            <a:stCxn id="28" idx="3"/>
            <a:endCxn id="22" idx="7"/>
          </p:cNvCxnSpPr>
          <p:nvPr/>
        </p:nvCxnSpPr>
        <p:spPr>
          <a:xfrm flipH="1">
            <a:off x="8816414" y="2828740"/>
            <a:ext cx="386020" cy="28634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1220086" y="1809285"/>
            <a:ext cx="10263082" cy="193899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000" dirty="0">
                <a:solidFill>
                  <a:schemeClr val="bg1"/>
                </a:solidFill>
              </a:rPr>
              <a:t>第七章 </a:t>
            </a:r>
            <a:r>
              <a:rPr kumimoji="1" lang="en-US" altLang="zh-CN" sz="6000" dirty="0">
                <a:solidFill>
                  <a:schemeClr val="bg1"/>
                </a:solidFill>
              </a:rPr>
              <a:t>Spark</a:t>
            </a:r>
            <a:r>
              <a:rPr kumimoji="1" lang="zh-CN" altLang="en-US" sz="6000" dirty="0">
                <a:solidFill>
                  <a:schemeClr val="bg1"/>
                </a:solidFill>
              </a:rPr>
              <a:t> </a:t>
            </a:r>
            <a:r>
              <a:rPr kumimoji="1" lang="en-US" altLang="zh-CN" sz="6000" dirty="0">
                <a:solidFill>
                  <a:schemeClr val="bg1"/>
                </a:solidFill>
              </a:rPr>
              <a:t>SQL</a:t>
            </a:r>
            <a:r>
              <a:rPr kumimoji="1" lang="zh-CN" altLang="en-US" sz="6000" dirty="0">
                <a:solidFill>
                  <a:schemeClr val="bg1"/>
                </a:solidFill>
              </a:rPr>
              <a:t>和</a:t>
            </a:r>
            <a:r>
              <a:rPr kumimoji="1" lang="en-US" altLang="zh-CN" sz="6000" dirty="0">
                <a:solidFill>
                  <a:schemeClr val="bg1"/>
                </a:solidFill>
              </a:rPr>
              <a:t>DataFrame</a:t>
            </a:r>
            <a:endParaRPr sz="5866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899897" y="3748277"/>
            <a:ext cx="2392207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133" dirty="0">
                <a:solidFill>
                  <a:schemeClr val="bg1"/>
                </a:solidFill>
                <a:latin typeface="+mn-ea"/>
              </a:rPr>
              <a:t>主讲人：</a:t>
            </a:r>
            <a:r>
              <a:rPr lang="en-US" altLang="zh-CN" sz="2133" dirty="0">
                <a:solidFill>
                  <a:schemeClr val="bg1"/>
                </a:solidFill>
                <a:latin typeface="+mn-ea"/>
              </a:rPr>
              <a:t>Josh</a:t>
            </a:r>
            <a:endParaRPr lang="zh-CN" altLang="en-US" sz="2133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69439957"/>
      </p:ext>
    </p:extLst>
  </p:cSld>
  <p:clrMapOvr>
    <a:masterClrMapping/>
  </p:clrMapOvr>
  <p:transition spd="med" advClick="0" advTm="1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32326" y="547575"/>
            <a:ext cx="5839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第二节  </a:t>
            </a:r>
            <a:r>
              <a:rPr lang="en-US" altLang="zh-CN" sz="2400" b="1" dirty="0" err="1">
                <a:solidFill>
                  <a:prstClr val="white"/>
                </a:solidFill>
                <a:latin typeface="+mn-ea"/>
                <a:cs typeface="+mn-ea"/>
                <a:sym typeface="+mn-lt"/>
              </a:rPr>
              <a:t>SparkSQL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和</a:t>
            </a:r>
            <a:r>
              <a:rPr lang="en-US" altLang="zh-CN" sz="2400" b="1" dirty="0" err="1">
                <a:solidFill>
                  <a:prstClr val="white"/>
                </a:solidFill>
                <a:latin typeface="+mn-ea"/>
                <a:cs typeface="+mn-ea"/>
                <a:sym typeface="+mn-lt"/>
              </a:rPr>
              <a:t>DataFrame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基本概念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7A53E-725C-074E-B57D-9C9405BBAF96}"/>
              </a:ext>
            </a:extLst>
          </p:cNvPr>
          <p:cNvSpPr txBox="1"/>
          <p:nvPr/>
        </p:nvSpPr>
        <p:spPr>
          <a:xfrm>
            <a:off x="1299579" y="2300957"/>
            <a:ext cx="68686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SparkSQL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的集成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SparkSQL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数据统一访问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与</a:t>
            </a: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Hive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的集成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985019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什么是</a:t>
              </a:r>
              <a:r>
                <a:rPr lang="en-US" altLang="zh-CN" sz="2400" dirty="0" err="1">
                  <a:solidFill>
                    <a:prstClr val="white"/>
                  </a:solidFill>
                  <a:latin typeface="+mn-ea"/>
                </a:rPr>
                <a:t>SparkSQL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1113853" y="1768253"/>
            <a:ext cx="1121973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出现之前的大数据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：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Hive</a:t>
            </a: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Hive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的本质是将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转换成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MapReduce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，无需写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Java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或是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Scala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。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的范式转变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在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分布式计算框架上提供一个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层。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Spark SQL</a:t>
            </a:r>
            <a:r>
              <a:rPr lang="zh-CN" altLang="en-US" dirty="0">
                <a:solidFill>
                  <a:schemeClr val="bg1"/>
                </a:solidFill>
              </a:rPr>
              <a:t>是位于</a:t>
            </a:r>
            <a:r>
              <a:rPr lang="en-US" altLang="zh-CN" dirty="0">
                <a:solidFill>
                  <a:schemeClr val="bg1"/>
                </a:solidFill>
              </a:rPr>
              <a:t>Spark Core</a:t>
            </a:r>
            <a:r>
              <a:rPr lang="zh-CN" altLang="en-US" dirty="0">
                <a:solidFill>
                  <a:schemeClr val="bg1"/>
                </a:solidFill>
              </a:rPr>
              <a:t>之上的一个组件，可用于查询结构化数据。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Spark SQL</a:t>
            </a:r>
            <a:r>
              <a:rPr lang="zh-CN" altLang="en-US" dirty="0">
                <a:solidFill>
                  <a:schemeClr val="bg1"/>
                </a:solidFill>
              </a:rPr>
              <a:t>处理效率很高，在很多应用场景中正在逐渐取代</a:t>
            </a:r>
            <a:r>
              <a:rPr lang="en-US" altLang="zh-CN" dirty="0">
                <a:solidFill>
                  <a:schemeClr val="bg1"/>
                </a:solidFill>
              </a:rPr>
              <a:t>Hive</a:t>
            </a:r>
            <a:r>
              <a:rPr lang="zh-CN" altLang="en-US" dirty="0">
                <a:solidFill>
                  <a:schemeClr val="bg1"/>
                </a:solidFill>
              </a:rPr>
              <a:t>，成为</a:t>
            </a:r>
            <a:r>
              <a:rPr lang="en-US" altLang="zh-CN" dirty="0">
                <a:solidFill>
                  <a:schemeClr val="bg1"/>
                </a:solidFill>
              </a:rPr>
              <a:t>Hadoop</a:t>
            </a:r>
            <a:r>
              <a:rPr lang="zh-CN" altLang="en-US" dirty="0">
                <a:solidFill>
                  <a:schemeClr val="bg1"/>
                </a:solidFill>
              </a:rPr>
              <a:t>批量数据分析的一种选择方案。</a:t>
            </a: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2610212252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err="1">
                  <a:solidFill>
                    <a:prstClr val="white"/>
                  </a:solidFill>
                  <a:latin typeface="+mn-ea"/>
                </a:rPr>
                <a:t>SparkSQL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与</a:t>
              </a:r>
              <a:r>
                <a:rPr lang="en-US" altLang="zh-CN" sz="2400" dirty="0" err="1">
                  <a:solidFill>
                    <a:prstClr val="white"/>
                  </a:solidFill>
                  <a:latin typeface="+mn-ea"/>
                </a:rPr>
                <a:t>DataFrame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ED696CEC-A0D2-7340-8FBF-68406ABC6BC4}"/>
              </a:ext>
            </a:extLst>
          </p:cNvPr>
          <p:cNvSpPr txBox="1"/>
          <p:nvPr/>
        </p:nvSpPr>
        <p:spPr>
          <a:xfrm>
            <a:off x="1222513" y="1948069"/>
            <a:ext cx="1007038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Spark SQL </a:t>
            </a:r>
            <a:r>
              <a:rPr lang="zh-CN" altLang="en-US" dirty="0">
                <a:solidFill>
                  <a:schemeClr val="bg1"/>
                </a:solidFill>
              </a:rPr>
              <a:t>是一个用来处理结构化数据的</a:t>
            </a:r>
            <a:r>
              <a:rPr lang="en-US" altLang="zh-CN" dirty="0">
                <a:solidFill>
                  <a:schemeClr val="bg1"/>
                </a:solidFill>
              </a:rPr>
              <a:t>spark</a:t>
            </a:r>
            <a:r>
              <a:rPr lang="zh-CN" altLang="en-US" dirty="0">
                <a:solidFill>
                  <a:schemeClr val="bg1"/>
                </a:solidFill>
              </a:rPr>
              <a:t>组件。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它提供了一个叫做</a:t>
            </a:r>
            <a:r>
              <a:rPr lang="en-US" altLang="zh-CN" dirty="0" err="1">
                <a:solidFill>
                  <a:schemeClr val="bg1"/>
                </a:solidFill>
              </a:rPr>
              <a:t>DataFrame</a:t>
            </a:r>
            <a:r>
              <a:rPr lang="zh-CN" altLang="en-US" dirty="0">
                <a:solidFill>
                  <a:schemeClr val="bg1"/>
                </a:solidFill>
              </a:rPr>
              <a:t>的可编程抽象数据模型，并且可被视为一个分布式的</a:t>
            </a:r>
            <a:r>
              <a:rPr lang="en-US" altLang="zh-CN" dirty="0">
                <a:solidFill>
                  <a:schemeClr val="bg1"/>
                </a:solidFill>
              </a:rPr>
              <a:t>SQL</a:t>
            </a:r>
            <a:r>
              <a:rPr lang="zh-CN" altLang="en-US" dirty="0">
                <a:solidFill>
                  <a:schemeClr val="bg1"/>
                </a:solidFill>
              </a:rPr>
              <a:t>查询引擎。</a:t>
            </a: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的工作方式：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将</a:t>
            </a:r>
            <a:r>
              <a:rPr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语句解析为</a:t>
            </a:r>
            <a:r>
              <a:rPr lang="zh-CN" altLang="en-US" dirty="0">
                <a:solidFill>
                  <a:schemeClr val="bg1"/>
                </a:solidFill>
              </a:rPr>
              <a:t>将</a:t>
            </a:r>
            <a:r>
              <a:rPr lang="en-US" altLang="zh-CN" dirty="0">
                <a:solidFill>
                  <a:schemeClr val="bg1"/>
                </a:solidFill>
              </a:rPr>
              <a:t>SQL</a:t>
            </a:r>
            <a:r>
              <a:rPr lang="zh-CN" altLang="en-US" dirty="0">
                <a:solidFill>
                  <a:schemeClr val="bg1"/>
                </a:solidFill>
              </a:rPr>
              <a:t>语句解析为抽象语法树（</a:t>
            </a:r>
            <a:r>
              <a:rPr lang="en-US" altLang="zh-CN" dirty="0">
                <a:solidFill>
                  <a:schemeClr val="bg1"/>
                </a:solidFill>
              </a:rPr>
              <a:t>AST</a:t>
            </a:r>
            <a:r>
              <a:rPr lang="zh-CN" altLang="en-US" dirty="0">
                <a:solidFill>
                  <a:schemeClr val="bg1"/>
                </a:solidFill>
              </a:rPr>
              <a:t>），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然后转换为逻辑执行计划，并将该逻辑计划转换为可执行的物理计划。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723273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err="1">
                  <a:solidFill>
                    <a:prstClr val="white"/>
                  </a:solidFill>
                  <a:latin typeface="+mn-ea"/>
                </a:rPr>
                <a:t>SparkSQL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与</a:t>
              </a:r>
              <a:r>
                <a:rPr lang="en-US" altLang="zh-CN" sz="2400" dirty="0" err="1">
                  <a:solidFill>
                    <a:prstClr val="white"/>
                  </a:solidFill>
                  <a:latin typeface="+mn-ea"/>
                </a:rPr>
                <a:t>DataFrame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1113853" y="1768253"/>
            <a:ext cx="572464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与</a:t>
            </a:r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的集成：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与</a:t>
            </a:r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Dtaraframe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的区别：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首先通过</a:t>
            </a:r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注册一张临时表，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然后通过</a:t>
            </a:r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spark.sql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的方式查询并返回结果</a:t>
            </a:r>
            <a:r>
              <a:rPr lang="en-US" altLang="zh-CN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。</a:t>
            </a:r>
            <a:endParaRPr lang="en-US" altLang="zh-CN" dirty="0">
              <a:solidFill>
                <a:schemeClr val="bg1"/>
              </a:solidFill>
              <a:latin typeface="黑体"/>
              <a:ea typeface="黑体"/>
              <a:cs typeface="黑体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1B97582-F189-0349-A66D-1979E2A21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8497" y="3679963"/>
            <a:ext cx="4406900" cy="24003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1A23D69-32BC-FC4E-922B-60A4AB853918}"/>
              </a:ext>
            </a:extLst>
          </p:cNvPr>
          <p:cNvSpPr txBox="1"/>
          <p:nvPr/>
        </p:nvSpPr>
        <p:spPr>
          <a:xfrm>
            <a:off x="1113853" y="4489563"/>
            <a:ext cx="46458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chemeClr val="bg1"/>
                </a:solidFill>
              </a:rPr>
              <a:t>SparkSQL</a:t>
            </a:r>
            <a:r>
              <a:rPr kumimoji="1" lang="zh-CN" altLang="en-US" dirty="0">
                <a:solidFill>
                  <a:schemeClr val="bg1"/>
                </a:solidFill>
              </a:rPr>
              <a:t>与</a:t>
            </a:r>
            <a:r>
              <a:rPr kumimoji="1" lang="en-US" altLang="zh-CN" dirty="0">
                <a:solidFill>
                  <a:schemeClr val="bg1"/>
                </a:solidFill>
              </a:rPr>
              <a:t>Hive</a:t>
            </a:r>
            <a:r>
              <a:rPr kumimoji="1" lang="zh-CN" altLang="en-US" dirty="0">
                <a:solidFill>
                  <a:schemeClr val="bg1"/>
                </a:solidFill>
              </a:rPr>
              <a:t>的集成：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导入</a:t>
            </a:r>
            <a:r>
              <a:rPr kumimoji="1" lang="en-US" altLang="zh-CN" dirty="0" err="1">
                <a:solidFill>
                  <a:schemeClr val="bg1"/>
                </a:solidFill>
              </a:rPr>
              <a:t>HiveContext</a:t>
            </a:r>
            <a:endParaRPr kumimoji="1" lang="en-US" altLang="zh-CN" dirty="0">
              <a:solidFill>
                <a:schemeClr val="bg1"/>
              </a:solidFill>
            </a:endParaRPr>
          </a:p>
          <a:p>
            <a:pPr fontAlgn="base"/>
            <a:r>
              <a:rPr lang="en-US" altLang="zh-CN" dirty="0">
                <a:solidFill>
                  <a:schemeClr val="bg1"/>
                </a:solidFill>
              </a:rPr>
              <a:t>import </a:t>
            </a:r>
            <a:r>
              <a:rPr lang="en-US" altLang="zh-CN" dirty="0" err="1">
                <a:solidFill>
                  <a:schemeClr val="bg1"/>
                </a:solidFill>
              </a:rPr>
              <a:t>org.apache.spark.sql.hive.HiveContext</a:t>
            </a:r>
            <a:endParaRPr lang="en-US" altLang="zh-CN" dirty="0">
              <a:solidFill>
                <a:schemeClr val="bg1"/>
              </a:solidFill>
            </a:endParaRPr>
          </a:p>
          <a:p>
            <a:br>
              <a:rPr lang="en-US" altLang="zh-CN" dirty="0">
                <a:solidFill>
                  <a:schemeClr val="bg1"/>
                </a:solidFill>
              </a:rPr>
            </a:b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5277530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32326" y="547575"/>
            <a:ext cx="495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第三节  </a:t>
            </a:r>
            <a:r>
              <a:rPr lang="en-US" altLang="zh-CN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Spark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CN" sz="2400" b="1" dirty="0" err="1">
                <a:solidFill>
                  <a:prstClr val="white"/>
                </a:solidFill>
                <a:latin typeface="+mn-ea"/>
                <a:cs typeface="+mn-ea"/>
                <a:sym typeface="+mn-lt"/>
              </a:rPr>
              <a:t>DataFrame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读写</a:t>
            </a:r>
            <a:r>
              <a:rPr lang="en-US" altLang="zh-CN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API</a:t>
            </a:r>
            <a:endParaRPr lang="zh-CN" altLang="en-US" sz="2400" b="1" dirty="0">
              <a:solidFill>
                <a:prstClr val="white"/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7A53E-725C-074E-B57D-9C9405BBAF96}"/>
              </a:ext>
            </a:extLst>
          </p:cNvPr>
          <p:cNvSpPr txBox="1"/>
          <p:nvPr/>
        </p:nvSpPr>
        <p:spPr>
          <a:xfrm>
            <a:off x="1299579" y="2300957"/>
            <a:ext cx="686863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加载数据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读取数据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DataFrame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执行计划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DataFrame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的模式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587288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 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DataFrame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读写文件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1113853" y="1768253"/>
            <a:ext cx="74558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加载数据</a:t>
            </a:r>
          </a:p>
          <a:p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可通过多种方式创建，比如</a:t>
            </a:r>
          </a:p>
          <a:p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执行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查询，加载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Parquet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、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Json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、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CSV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、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Text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、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Hive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、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JDBC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等外部数据</a:t>
            </a:r>
          </a:p>
          <a:p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将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RDD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转换成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</a:p>
          <a:p>
            <a:r>
              <a:rPr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使用案例。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113853" y="3575686"/>
            <a:ext cx="74558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2</a:t>
            </a:r>
            <a:r>
              <a:rPr kumimoji="1" lang="en-US" altLang="zh-CN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.</a:t>
            </a:r>
            <a:r>
              <a:rPr kumimoji="1"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 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保存数据集</a:t>
            </a:r>
          </a:p>
          <a:p>
            <a:r>
              <a:rPr kumimoji="1"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spark SQL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可以通过</a:t>
            </a:r>
            <a:r>
              <a:rPr kumimoji="1" lang="en-US" altLang="zh-TW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DataFrameWriter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接口将</a:t>
            </a:r>
            <a:r>
              <a:rPr kumimoji="1" lang="en-US" altLang="zh-TW" dirty="0" err="1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存储在外部系统。</a:t>
            </a:r>
          </a:p>
          <a:p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例如文件、</a:t>
            </a:r>
            <a:r>
              <a:rPr kumimoji="1"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Hive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表和</a:t>
            </a:r>
            <a:r>
              <a:rPr kumimoji="1"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JDBC</a:t>
            </a:r>
            <a:r>
              <a:rPr kumimoji="1"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数据库。</a:t>
            </a:r>
          </a:p>
          <a:p>
            <a:r>
              <a:rPr kumimoji="1" lang="zh-CN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使用案例。</a:t>
            </a:r>
          </a:p>
        </p:txBody>
      </p:sp>
    </p:spTree>
    <p:extLst>
      <p:ext uri="{BB962C8B-B14F-4D97-AF65-F5344CB8AC3E}">
        <p14:creationId xmlns:p14="http://schemas.microsoft.com/office/powerpoint/2010/main" val="2587803892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 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DataFrame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的执行计划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6096000" y="1864541"/>
            <a:ext cx="53023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FFFF"/>
                </a:solidFill>
              </a:rPr>
              <a:t>可以通过</a:t>
            </a:r>
            <a:r>
              <a:rPr kumimoji="1" lang="en-US" altLang="zh-CN" dirty="0">
                <a:solidFill>
                  <a:srgbClr val="FFFFFF"/>
                </a:solidFill>
              </a:rPr>
              <a:t>explain</a:t>
            </a:r>
            <a:r>
              <a:rPr kumimoji="1" lang="zh-CN" altLang="en-US" dirty="0">
                <a:solidFill>
                  <a:srgbClr val="FFFFFF"/>
                </a:solidFill>
              </a:rPr>
              <a:t>函数查看</a:t>
            </a:r>
            <a:r>
              <a:rPr kumimoji="1" lang="en-US" altLang="zh-CN" dirty="0" err="1">
                <a:solidFill>
                  <a:srgbClr val="FFFFFF"/>
                </a:solidFill>
              </a:rPr>
              <a:t>DataFrame</a:t>
            </a:r>
            <a:r>
              <a:rPr kumimoji="1" lang="zh-CN" altLang="en-US" dirty="0">
                <a:solidFill>
                  <a:srgbClr val="FFFFFF"/>
                </a:solidFill>
              </a:rPr>
              <a:t>的执行计划：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stateDF.explain</a:t>
            </a:r>
            <a:r>
              <a:rPr kumimoji="1" lang="en-US" altLang="zh-CN" dirty="0">
                <a:solidFill>
                  <a:srgbClr val="FFFFFF"/>
                </a:solidFill>
              </a:rPr>
              <a:t>()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EA7773F-7E92-4B44-B32B-36C9004D6C5A}"/>
              </a:ext>
            </a:extLst>
          </p:cNvPr>
          <p:cNvSpPr/>
          <p:nvPr/>
        </p:nvSpPr>
        <p:spPr>
          <a:xfrm>
            <a:off x="1517958" y="1958442"/>
            <a:ext cx="803190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SQL</a:t>
            </a:r>
            <a:endParaRPr kumimoji="1"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AF0B296-1368-444A-8F87-351D0638F167}"/>
              </a:ext>
            </a:extLst>
          </p:cNvPr>
          <p:cNvSpPr/>
          <p:nvPr/>
        </p:nvSpPr>
        <p:spPr>
          <a:xfrm>
            <a:off x="3674526" y="3003652"/>
            <a:ext cx="923353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分析器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094DC61-E9FE-6145-AF9B-77ED969B5B42}"/>
              </a:ext>
            </a:extLst>
          </p:cNvPr>
          <p:cNvSpPr/>
          <p:nvPr/>
        </p:nvSpPr>
        <p:spPr>
          <a:xfrm>
            <a:off x="1335697" y="2796311"/>
            <a:ext cx="1149178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解析计划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700E4C0-CF2F-F948-8E3C-ADFFAC5DA134}"/>
              </a:ext>
            </a:extLst>
          </p:cNvPr>
          <p:cNvSpPr/>
          <p:nvPr/>
        </p:nvSpPr>
        <p:spPr>
          <a:xfrm>
            <a:off x="1344964" y="5356686"/>
            <a:ext cx="1130643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物理计划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5220DDB-313A-6B41-BF7F-5A465E12E0BA}"/>
              </a:ext>
            </a:extLst>
          </p:cNvPr>
          <p:cNvSpPr/>
          <p:nvPr/>
        </p:nvSpPr>
        <p:spPr>
          <a:xfrm>
            <a:off x="1354231" y="4518817"/>
            <a:ext cx="1130644" cy="4573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优化计划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098053F-647E-884E-A34A-F7A7EBCC2181}"/>
              </a:ext>
            </a:extLst>
          </p:cNvPr>
          <p:cNvSpPr/>
          <p:nvPr/>
        </p:nvSpPr>
        <p:spPr>
          <a:xfrm>
            <a:off x="1372766" y="3634180"/>
            <a:ext cx="1130644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分析计划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3CC31BE-8DA8-5448-92C7-7B9D5C94650B}"/>
              </a:ext>
            </a:extLst>
          </p:cNvPr>
          <p:cNvSpPr/>
          <p:nvPr/>
        </p:nvSpPr>
        <p:spPr>
          <a:xfrm>
            <a:off x="3570880" y="4288988"/>
            <a:ext cx="1130644" cy="45852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Catalyst</a:t>
            </a:r>
            <a:r>
              <a:rPr kumimoji="1" lang="zh-CN" altLang="en-US" dirty="0"/>
              <a:t>优化器</a:t>
            </a:r>
            <a:endParaRPr kumimoji="1" lang="en-US" altLang="zh-CN" dirty="0"/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C68AFBC9-7C88-954A-87E2-60A6F3730CBE}"/>
              </a:ext>
            </a:extLst>
          </p:cNvPr>
          <p:cNvCxnSpPr>
            <a:cxnSpLocks/>
            <a:stCxn id="3" idx="2"/>
          </p:cNvCxnSpPr>
          <p:nvPr/>
        </p:nvCxnSpPr>
        <p:spPr>
          <a:xfrm flipH="1">
            <a:off x="1910285" y="2416970"/>
            <a:ext cx="9268" cy="3570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5F1B0798-9A97-D842-97F7-2377448E51ED}"/>
              </a:ext>
            </a:extLst>
          </p:cNvPr>
          <p:cNvCxnSpPr>
            <a:cxnSpLocks/>
          </p:cNvCxnSpPr>
          <p:nvPr/>
        </p:nvCxnSpPr>
        <p:spPr>
          <a:xfrm flipH="1">
            <a:off x="1902561" y="3287450"/>
            <a:ext cx="9268" cy="3570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8E9DC75A-7EEC-2F40-BB25-548F8A178E24}"/>
              </a:ext>
            </a:extLst>
          </p:cNvPr>
          <p:cNvCxnSpPr>
            <a:cxnSpLocks/>
          </p:cNvCxnSpPr>
          <p:nvPr/>
        </p:nvCxnSpPr>
        <p:spPr>
          <a:xfrm>
            <a:off x="2664952" y="3941597"/>
            <a:ext cx="851711" cy="51430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箭头连接符 18">
            <a:extLst>
              <a:ext uri="{FF2B5EF4-FFF2-40B4-BE49-F238E27FC236}">
                <a16:creationId xmlns:a16="http://schemas.microsoft.com/office/drawing/2014/main" id="{960DBB17-46F2-C740-8959-EBB68AA4D2CE}"/>
              </a:ext>
            </a:extLst>
          </p:cNvPr>
          <p:cNvCxnSpPr>
            <a:cxnSpLocks/>
          </p:cNvCxnSpPr>
          <p:nvPr/>
        </p:nvCxnSpPr>
        <p:spPr>
          <a:xfrm>
            <a:off x="2797811" y="2981776"/>
            <a:ext cx="718852" cy="30567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903E1CF4-91C2-554B-B8CA-FB6F5BF72624}"/>
              </a:ext>
            </a:extLst>
          </p:cNvPr>
          <p:cNvCxnSpPr>
            <a:cxnSpLocks/>
          </p:cNvCxnSpPr>
          <p:nvPr/>
        </p:nvCxnSpPr>
        <p:spPr>
          <a:xfrm flipH="1">
            <a:off x="2367485" y="2874170"/>
            <a:ext cx="9268" cy="3570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>
            <a:extLst>
              <a:ext uri="{FF2B5EF4-FFF2-40B4-BE49-F238E27FC236}">
                <a16:creationId xmlns:a16="http://schemas.microsoft.com/office/drawing/2014/main" id="{86014231-6DDD-234E-84BD-770B3232E10F}"/>
              </a:ext>
            </a:extLst>
          </p:cNvPr>
          <p:cNvCxnSpPr>
            <a:cxnSpLocks/>
          </p:cNvCxnSpPr>
          <p:nvPr/>
        </p:nvCxnSpPr>
        <p:spPr>
          <a:xfrm flipH="1">
            <a:off x="1878876" y="4098822"/>
            <a:ext cx="9268" cy="3570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B84B193B-5B44-6147-BDA4-ED45ABDDA1D4}"/>
              </a:ext>
            </a:extLst>
          </p:cNvPr>
          <p:cNvCxnSpPr>
            <a:cxnSpLocks/>
          </p:cNvCxnSpPr>
          <p:nvPr/>
        </p:nvCxnSpPr>
        <p:spPr>
          <a:xfrm flipH="1">
            <a:off x="1893293" y="5025771"/>
            <a:ext cx="9268" cy="35707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635FFB8E-8F6F-2A48-9096-BE05490F1184}"/>
              </a:ext>
            </a:extLst>
          </p:cNvPr>
          <p:cNvCxnSpPr>
            <a:cxnSpLocks/>
          </p:cNvCxnSpPr>
          <p:nvPr/>
        </p:nvCxnSpPr>
        <p:spPr>
          <a:xfrm flipH="1">
            <a:off x="2568441" y="3462180"/>
            <a:ext cx="836268" cy="401264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FF54CACB-FD7E-BA48-9368-1D387CF65EA3}"/>
              </a:ext>
            </a:extLst>
          </p:cNvPr>
          <p:cNvCxnSpPr>
            <a:cxnSpLocks/>
          </p:cNvCxnSpPr>
          <p:nvPr/>
        </p:nvCxnSpPr>
        <p:spPr>
          <a:xfrm flipH="1">
            <a:off x="2539092" y="4534053"/>
            <a:ext cx="865550" cy="343313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055610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模式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-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数据的结构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832767" y="1644000"/>
            <a:ext cx="766133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隐式模式，在读取以逗号分隔的</a:t>
            </a:r>
            <a:r>
              <a:rPr lang="en-US" altLang="zh-CN" dirty="0">
                <a:solidFill>
                  <a:schemeClr val="bg1"/>
                </a:solidFill>
              </a:rPr>
              <a:t>csv</a:t>
            </a:r>
            <a:r>
              <a:rPr lang="zh-CN" altLang="en-US" dirty="0">
                <a:solidFill>
                  <a:schemeClr val="bg1"/>
                </a:solidFill>
              </a:rPr>
              <a:t>文件时， </a:t>
            </a:r>
            <a:r>
              <a:rPr lang="en-US" altLang="zh-CN" dirty="0">
                <a:solidFill>
                  <a:schemeClr val="bg1"/>
                </a:solidFill>
              </a:rPr>
              <a:t>API</a:t>
            </a:r>
            <a:r>
              <a:rPr lang="zh-CN" altLang="en-US" dirty="0">
                <a:solidFill>
                  <a:schemeClr val="bg1"/>
                </a:solidFill>
              </a:rPr>
              <a:t>可以对此模式进行推断。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当然，也可以指定分隔符来分隔文本的行。</a:t>
            </a: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如下面</a:t>
            </a:r>
            <a:r>
              <a:rPr lang="en-US" altLang="zh-CN" dirty="0">
                <a:solidFill>
                  <a:schemeClr val="bg1"/>
                </a:solidFill>
              </a:rPr>
              <a:t>schema</a:t>
            </a:r>
            <a:r>
              <a:rPr lang="zh-CN" altLang="en-US" dirty="0">
                <a:solidFill>
                  <a:schemeClr val="bg1"/>
                </a:solidFill>
              </a:rPr>
              <a:t>命令和</a:t>
            </a:r>
            <a:r>
              <a:rPr lang="en-US" altLang="zh-CN" dirty="0">
                <a:solidFill>
                  <a:schemeClr val="bg1"/>
                </a:solidFill>
              </a:rPr>
              <a:t>printSchema</a:t>
            </a:r>
            <a:r>
              <a:rPr lang="zh-CN" altLang="en-US" dirty="0">
                <a:solidFill>
                  <a:schemeClr val="bg1"/>
                </a:solidFill>
              </a:rPr>
              <a:t>命令的用法：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val statesDF = spark.read.option("header", "true")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.option("inferschema", "true")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  .csv("statesPopulation.csv")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statesDF.schema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32767" y="4100304"/>
            <a:ext cx="765220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FFFF"/>
                </a:solidFill>
              </a:rPr>
              <a:t>显式模式</a:t>
            </a:r>
          </a:p>
          <a:p>
            <a:r>
              <a:rPr kumimoji="1" lang="zh-CN" altLang="en-US" dirty="0">
                <a:solidFill>
                  <a:srgbClr val="FFFFFF"/>
                </a:solidFill>
              </a:rPr>
              <a:t>使用</a:t>
            </a:r>
            <a:r>
              <a:rPr kumimoji="1" lang="en-US" altLang="zh-CN" dirty="0" err="1">
                <a:solidFill>
                  <a:srgbClr val="FFFFFF"/>
                </a:solidFill>
              </a:rPr>
              <a:t>StructType</a:t>
            </a:r>
            <a:r>
              <a:rPr kumimoji="1" lang="zh-CN" altLang="en-US" dirty="0">
                <a:solidFill>
                  <a:srgbClr val="FFFFFF"/>
                </a:solidFill>
              </a:rPr>
              <a:t>描述，并且表示为</a:t>
            </a:r>
            <a:r>
              <a:rPr kumimoji="1" lang="en-US" altLang="zh-CN" dirty="0" err="1">
                <a:solidFill>
                  <a:srgbClr val="FFFFFF"/>
                </a:solidFill>
              </a:rPr>
              <a:t>StructField</a:t>
            </a:r>
            <a:r>
              <a:rPr kumimoji="1" lang="zh-CN" altLang="en-US" dirty="0">
                <a:solidFill>
                  <a:srgbClr val="FFFFFF"/>
                </a:solidFill>
              </a:rPr>
              <a:t>对象集合。</a:t>
            </a:r>
          </a:p>
          <a:p>
            <a:r>
              <a:rPr kumimoji="1" lang="zh-CN" altLang="en-US" dirty="0">
                <a:solidFill>
                  <a:srgbClr val="FFFFFF"/>
                </a:solidFill>
              </a:rPr>
              <a:t>先导入该类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import </a:t>
            </a:r>
            <a:r>
              <a:rPr kumimoji="1" lang="en-US" altLang="zh-CN" dirty="0" err="1">
                <a:solidFill>
                  <a:srgbClr val="FFFFFF"/>
                </a:solidFill>
              </a:rPr>
              <a:t>org.apache.spark.sql.types</a:t>
            </a:r>
            <a:r>
              <a:rPr kumimoji="1" lang="en-US" altLang="zh-CN" dirty="0">
                <a:solidFill>
                  <a:srgbClr val="FFFFFF"/>
                </a:solidFill>
              </a:rPr>
              <a:t>.{</a:t>
            </a:r>
            <a:r>
              <a:rPr kumimoji="1" lang="en-US" altLang="zh-CN" dirty="0" err="1">
                <a:solidFill>
                  <a:srgbClr val="FFFFFF"/>
                </a:solidFill>
              </a:rPr>
              <a:t>StructType</a:t>
            </a:r>
            <a:r>
              <a:rPr kumimoji="1" lang="en-US" altLang="zh-CN" dirty="0">
                <a:solidFill>
                  <a:srgbClr val="FFFFFF"/>
                </a:solidFill>
              </a:rPr>
              <a:t>, </a:t>
            </a:r>
            <a:r>
              <a:rPr kumimoji="1" lang="en-US" altLang="zh-CN" dirty="0" err="1">
                <a:solidFill>
                  <a:srgbClr val="FFFFFF"/>
                </a:solidFill>
              </a:rPr>
              <a:t>IntegerType</a:t>
            </a:r>
            <a:r>
              <a:rPr kumimoji="1" lang="en-US" altLang="zh-CN" dirty="0">
                <a:solidFill>
                  <a:srgbClr val="FFFFFF"/>
                </a:solidFill>
              </a:rPr>
              <a:t>, </a:t>
            </a:r>
            <a:r>
              <a:rPr kumimoji="1" lang="en-US" altLang="zh-CN" dirty="0" err="1">
                <a:solidFill>
                  <a:srgbClr val="FFFFFF"/>
                </a:solidFill>
              </a:rPr>
              <a:t>StringType</a:t>
            </a:r>
            <a:r>
              <a:rPr kumimoji="1" lang="en-US" altLang="zh-CN" dirty="0">
                <a:solidFill>
                  <a:srgbClr val="FFFFFF"/>
                </a:solidFill>
              </a:rPr>
              <a:t>}</a:t>
            </a: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en-US" altLang="zh-CN" dirty="0">
                <a:solidFill>
                  <a:srgbClr val="FFFFFF"/>
                </a:solidFill>
              </a:rPr>
              <a:t>#</a:t>
            </a:r>
            <a:r>
              <a:rPr kumimoji="1" lang="zh-CN" altLang="en-US" dirty="0">
                <a:solidFill>
                  <a:srgbClr val="FFFFFF"/>
                </a:solidFill>
              </a:rPr>
              <a:t>定义一个模式，其中包含两个列</a:t>
            </a:r>
            <a:r>
              <a:rPr kumimoji="1" lang="en-US" altLang="zh-CN" dirty="0">
                <a:solidFill>
                  <a:srgbClr val="FFFFFF"/>
                </a:solidFill>
              </a:rPr>
              <a:t>/</a:t>
            </a:r>
            <a:r>
              <a:rPr kumimoji="1" lang="zh-CN" altLang="en-US" dirty="0">
                <a:solidFill>
                  <a:srgbClr val="FFFFFF"/>
                </a:solidFill>
              </a:rPr>
              <a:t>字段，包含一个整数，和一个字符串。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schema = new </a:t>
            </a:r>
            <a:r>
              <a:rPr kumimoji="1" lang="en-US" altLang="zh-CN" dirty="0" err="1">
                <a:solidFill>
                  <a:srgbClr val="FFFFFF"/>
                </a:solidFill>
              </a:rPr>
              <a:t>StructType</a:t>
            </a:r>
            <a:r>
              <a:rPr kumimoji="1" lang="en-US" altLang="zh-CN" dirty="0">
                <a:solidFill>
                  <a:srgbClr val="FFFFFF"/>
                </a:solidFill>
              </a:rPr>
              <a:t>().add("</a:t>
            </a:r>
            <a:r>
              <a:rPr kumimoji="1" lang="en-US" altLang="zh-CN" dirty="0" err="1">
                <a:solidFill>
                  <a:srgbClr val="FFFFFF"/>
                </a:solidFill>
              </a:rPr>
              <a:t>i</a:t>
            </a:r>
            <a:r>
              <a:rPr kumimoji="1" lang="en-US" altLang="zh-CN" dirty="0">
                <a:solidFill>
                  <a:srgbClr val="FFFFFF"/>
                </a:solidFill>
              </a:rPr>
              <a:t>", </a:t>
            </a:r>
            <a:r>
              <a:rPr kumimoji="1" lang="en-US" altLang="zh-CN" dirty="0" err="1">
                <a:solidFill>
                  <a:srgbClr val="FFFFFF"/>
                </a:solidFill>
              </a:rPr>
              <a:t>IntegerType</a:t>
            </a:r>
            <a:r>
              <a:rPr kumimoji="1" lang="en-US" altLang="zh-CN" dirty="0">
                <a:solidFill>
                  <a:srgbClr val="FFFFFF"/>
                </a:solidFill>
              </a:rPr>
              <a:t>).add("s", </a:t>
            </a:r>
            <a:r>
              <a:rPr kumimoji="1" lang="en-US" altLang="zh-CN" dirty="0" err="1">
                <a:solidFill>
                  <a:srgbClr val="FFFFFF"/>
                </a:solidFill>
              </a:rPr>
              <a:t>StringType</a:t>
            </a:r>
            <a:r>
              <a:rPr kumimoji="1" lang="en-US" altLang="zh-CN" dirty="0">
                <a:solidFill>
                  <a:srgbClr val="FFFFFF"/>
                </a:solidFill>
              </a:rPr>
              <a:t>)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#</a:t>
            </a:r>
            <a:r>
              <a:rPr kumimoji="1" lang="zh-CN" altLang="en-US" dirty="0">
                <a:solidFill>
                  <a:srgbClr val="FFFFFF"/>
                </a:solidFill>
              </a:rPr>
              <a:t>打印出</a:t>
            </a:r>
            <a:r>
              <a:rPr kumimoji="1" lang="en-US" altLang="zh-CN" dirty="0">
                <a:solidFill>
                  <a:srgbClr val="FFFFFF"/>
                </a:solidFill>
              </a:rPr>
              <a:t>schema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schema.printTreeString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32326" y="547575"/>
            <a:ext cx="495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第四节  </a:t>
            </a:r>
            <a:r>
              <a:rPr lang="en-US" altLang="zh-CN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Spark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CN" sz="2400" b="1" dirty="0" err="1">
                <a:solidFill>
                  <a:prstClr val="white"/>
                </a:solidFill>
                <a:latin typeface="+mn-ea"/>
                <a:cs typeface="+mn-ea"/>
                <a:sym typeface="+mn-lt"/>
              </a:rPr>
              <a:t>DataFrame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基础操作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7A53E-725C-074E-B57D-9C9405BBAF96}"/>
              </a:ext>
            </a:extLst>
          </p:cNvPr>
          <p:cNvSpPr txBox="1"/>
          <p:nvPr/>
        </p:nvSpPr>
        <p:spPr>
          <a:xfrm>
            <a:off x="1299579" y="2300957"/>
            <a:ext cx="686863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SparkSQL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临时表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排序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过滤器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旋转</a:t>
            </a:r>
            <a:endParaRPr kumimoji="1"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606730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执行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 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SQL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矩形 3"/>
          <p:cNvSpPr/>
          <p:nvPr/>
        </p:nvSpPr>
        <p:spPr>
          <a:xfrm>
            <a:off x="936054" y="1736857"/>
            <a:ext cx="918196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注册为一个表，就可以像关系型数据库一样执行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语句，比如：</a:t>
            </a:r>
          </a:p>
          <a:p>
            <a:endParaRPr lang="zh-TW" altLang="en-US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TW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statesDF.createOrReplaceTempView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("states")</a:t>
            </a:r>
          </a:p>
          <a:p>
            <a:r>
              <a:rPr lang="en-US" altLang="zh-TW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statesDF.show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()</a:t>
            </a:r>
          </a:p>
          <a:p>
            <a:r>
              <a:rPr lang="en-US" altLang="zh-TW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states.sql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("select * from states limit 5").show()</a:t>
            </a:r>
          </a:p>
          <a:p>
            <a:endParaRPr lang="en-US" altLang="zh-TW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  <a:p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上述代码中，我们使用了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SQL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语句，并通过</a:t>
            </a:r>
            <a:r>
              <a:rPr lang="en-US" altLang="zh-TW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spark.sql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 API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执行了该语句。</a:t>
            </a:r>
            <a:endParaRPr lang="zh-CN" altLang="en-US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椭圆 122"/>
          <p:cNvSpPr/>
          <p:nvPr/>
        </p:nvSpPr>
        <p:spPr>
          <a:xfrm>
            <a:off x="10531" y="614801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487921" y="4202504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5" name="椭圆 124"/>
          <p:cNvSpPr/>
          <p:nvPr/>
        </p:nvSpPr>
        <p:spPr>
          <a:xfrm>
            <a:off x="1041543" y="2545378"/>
            <a:ext cx="395147" cy="395939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2543917" y="3674996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椭圆 126"/>
          <p:cNvSpPr/>
          <p:nvPr/>
        </p:nvSpPr>
        <p:spPr>
          <a:xfrm>
            <a:off x="3645646" y="165318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椭圆 127"/>
          <p:cNvSpPr/>
          <p:nvPr/>
        </p:nvSpPr>
        <p:spPr>
          <a:xfrm>
            <a:off x="2019894" y="1461703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椭圆 128"/>
          <p:cNvSpPr/>
          <p:nvPr/>
        </p:nvSpPr>
        <p:spPr>
          <a:xfrm>
            <a:off x="1436693" y="1027646"/>
            <a:ext cx="296804" cy="29732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0" name="椭圆 129"/>
          <p:cNvSpPr/>
          <p:nvPr/>
        </p:nvSpPr>
        <p:spPr>
          <a:xfrm>
            <a:off x="2840718" y="-120222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1078496" y="4698826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" name="椭圆 132"/>
          <p:cNvSpPr/>
          <p:nvPr/>
        </p:nvSpPr>
        <p:spPr>
          <a:xfrm>
            <a:off x="4775342" y="469717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椭圆 135"/>
          <p:cNvSpPr/>
          <p:nvPr/>
        </p:nvSpPr>
        <p:spPr>
          <a:xfrm>
            <a:off x="4989150" y="2096157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7" name="椭圆 136"/>
          <p:cNvSpPr/>
          <p:nvPr/>
        </p:nvSpPr>
        <p:spPr>
          <a:xfrm>
            <a:off x="6059391" y="2155140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8" name="椭圆 137"/>
          <p:cNvSpPr/>
          <p:nvPr/>
        </p:nvSpPr>
        <p:spPr>
          <a:xfrm>
            <a:off x="6898671" y="1077509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9" name="椭圆 138"/>
          <p:cNvSpPr/>
          <p:nvPr/>
        </p:nvSpPr>
        <p:spPr>
          <a:xfrm>
            <a:off x="8536233" y="73873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椭圆 139"/>
          <p:cNvSpPr/>
          <p:nvPr/>
        </p:nvSpPr>
        <p:spPr>
          <a:xfrm>
            <a:off x="8714078" y="1234700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5" name="椭圆 144"/>
          <p:cNvSpPr/>
          <p:nvPr/>
        </p:nvSpPr>
        <p:spPr>
          <a:xfrm>
            <a:off x="10125811" y="562108"/>
            <a:ext cx="233515" cy="233927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7" name="椭圆 146"/>
          <p:cNvSpPr/>
          <p:nvPr/>
        </p:nvSpPr>
        <p:spPr>
          <a:xfrm>
            <a:off x="11649908" y="52450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8" name="椭圆 147"/>
          <p:cNvSpPr/>
          <p:nvPr/>
        </p:nvSpPr>
        <p:spPr>
          <a:xfrm>
            <a:off x="12004903" y="1521710"/>
            <a:ext cx="395147" cy="395844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椭圆 173"/>
          <p:cNvSpPr/>
          <p:nvPr/>
        </p:nvSpPr>
        <p:spPr>
          <a:xfrm>
            <a:off x="5642072" y="4316232"/>
            <a:ext cx="296804" cy="29732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2" name="直接连接符 61"/>
          <p:cNvCxnSpPr>
            <a:endCxn id="129" idx="0"/>
          </p:cNvCxnSpPr>
          <p:nvPr/>
        </p:nvCxnSpPr>
        <p:spPr>
          <a:xfrm>
            <a:off x="709611" y="-1510160"/>
            <a:ext cx="875484" cy="253780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endCxn id="129" idx="0"/>
          </p:cNvCxnSpPr>
          <p:nvPr/>
        </p:nvCxnSpPr>
        <p:spPr>
          <a:xfrm>
            <a:off x="1585094" y="-259964"/>
            <a:ext cx="1" cy="1287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130" idx="3"/>
          </p:cNvCxnSpPr>
          <p:nvPr/>
        </p:nvCxnSpPr>
        <p:spPr>
          <a:xfrm flipH="1">
            <a:off x="1585091" y="217652"/>
            <a:ext cx="1313495" cy="789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129" idx="2"/>
          </p:cNvCxnSpPr>
          <p:nvPr/>
        </p:nvCxnSpPr>
        <p:spPr>
          <a:xfrm flipH="1" flipV="1">
            <a:off x="-162151" y="217414"/>
            <a:ext cx="1598841" cy="9588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>
            <a:off x="-32939" y="1185956"/>
            <a:ext cx="1453914" cy="9537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>
            <a:stCxn id="125" idx="2"/>
          </p:cNvCxnSpPr>
          <p:nvPr/>
        </p:nvCxnSpPr>
        <p:spPr>
          <a:xfrm flipH="1" flipV="1">
            <a:off x="-32939" y="2139695"/>
            <a:ext cx="1074482" cy="603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125" idx="0"/>
            <a:endCxn id="129" idx="4"/>
          </p:cNvCxnSpPr>
          <p:nvPr/>
        </p:nvCxnSpPr>
        <p:spPr>
          <a:xfrm flipV="1">
            <a:off x="1239120" y="1324976"/>
            <a:ext cx="345976" cy="12204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>
            <a:stCxn id="125" idx="0"/>
            <a:endCxn id="128" idx="3"/>
          </p:cNvCxnSpPr>
          <p:nvPr/>
        </p:nvCxnSpPr>
        <p:spPr>
          <a:xfrm flipV="1">
            <a:off x="1239117" y="1715486"/>
            <a:ext cx="824241" cy="8298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129" idx="5"/>
            <a:endCxn id="128" idx="2"/>
          </p:cNvCxnSpPr>
          <p:nvPr/>
        </p:nvCxnSpPr>
        <p:spPr>
          <a:xfrm>
            <a:off x="1690031" y="1281433"/>
            <a:ext cx="329864" cy="32893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>
            <a:stCxn id="125" idx="3"/>
            <a:endCxn id="124" idx="0"/>
          </p:cNvCxnSpPr>
          <p:nvPr/>
        </p:nvCxnSpPr>
        <p:spPr>
          <a:xfrm flipH="1">
            <a:off x="604678" y="2883335"/>
            <a:ext cx="494737" cy="131916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124" idx="1"/>
          </p:cNvCxnSpPr>
          <p:nvPr/>
        </p:nvCxnSpPr>
        <p:spPr>
          <a:xfrm>
            <a:off x="-32938" y="2349938"/>
            <a:ext cx="555054" cy="18868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124" idx="1"/>
          </p:cNvCxnSpPr>
          <p:nvPr/>
        </p:nvCxnSpPr>
        <p:spPr>
          <a:xfrm flipH="1">
            <a:off x="-902798" y="4236760"/>
            <a:ext cx="1424912" cy="19967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连接符 78"/>
          <p:cNvCxnSpPr>
            <a:stCxn id="124" idx="3"/>
            <a:endCxn id="123" idx="0"/>
          </p:cNvCxnSpPr>
          <p:nvPr/>
        </p:nvCxnSpPr>
        <p:spPr>
          <a:xfrm flipH="1">
            <a:off x="127285" y="4402173"/>
            <a:ext cx="394829" cy="174584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132" idx="3"/>
            <a:endCxn id="123" idx="0"/>
          </p:cNvCxnSpPr>
          <p:nvPr/>
        </p:nvCxnSpPr>
        <p:spPr>
          <a:xfrm flipH="1">
            <a:off x="127289" y="4898491"/>
            <a:ext cx="985405" cy="1249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连接符 80"/>
          <p:cNvCxnSpPr>
            <a:stCxn id="125" idx="4"/>
            <a:endCxn id="132" idx="0"/>
          </p:cNvCxnSpPr>
          <p:nvPr/>
        </p:nvCxnSpPr>
        <p:spPr>
          <a:xfrm flipH="1">
            <a:off x="1195253" y="2941317"/>
            <a:ext cx="43867" cy="17575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126" idx="2"/>
            <a:endCxn id="124" idx="6"/>
          </p:cNvCxnSpPr>
          <p:nvPr/>
        </p:nvCxnSpPr>
        <p:spPr>
          <a:xfrm flipH="1">
            <a:off x="721431" y="3823658"/>
            <a:ext cx="1822483" cy="4958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连接符 82"/>
          <p:cNvCxnSpPr>
            <a:stCxn id="126" idx="1"/>
            <a:endCxn id="125" idx="5"/>
          </p:cNvCxnSpPr>
          <p:nvPr/>
        </p:nvCxnSpPr>
        <p:spPr>
          <a:xfrm flipH="1" flipV="1">
            <a:off x="1378825" y="2883335"/>
            <a:ext cx="1208559" cy="83520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126" idx="0"/>
            <a:endCxn id="128" idx="4"/>
          </p:cNvCxnSpPr>
          <p:nvPr/>
        </p:nvCxnSpPr>
        <p:spPr>
          <a:xfrm flipH="1" flipV="1">
            <a:off x="2168294" y="1759033"/>
            <a:ext cx="524023" cy="191596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>
            <a:stCxn id="126" idx="7"/>
            <a:endCxn id="127" idx="3"/>
          </p:cNvCxnSpPr>
          <p:nvPr/>
        </p:nvCxnSpPr>
        <p:spPr>
          <a:xfrm flipV="1">
            <a:off x="2797255" y="1991055"/>
            <a:ext cx="906263" cy="172748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127" idx="0"/>
            <a:endCxn id="130" idx="4"/>
          </p:cNvCxnSpPr>
          <p:nvPr/>
        </p:nvCxnSpPr>
        <p:spPr>
          <a:xfrm flipH="1" flipV="1">
            <a:off x="3038295" y="275621"/>
            <a:ext cx="804929" cy="137755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>
            <a:stCxn id="133" idx="2"/>
            <a:endCxn id="128" idx="6"/>
          </p:cNvCxnSpPr>
          <p:nvPr/>
        </p:nvCxnSpPr>
        <p:spPr>
          <a:xfrm flipH="1">
            <a:off x="2316694" y="618380"/>
            <a:ext cx="2458645" cy="9919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127" idx="2"/>
            <a:endCxn id="129" idx="6"/>
          </p:cNvCxnSpPr>
          <p:nvPr/>
        </p:nvCxnSpPr>
        <p:spPr>
          <a:xfrm flipH="1" flipV="1">
            <a:off x="1733493" y="1176309"/>
            <a:ext cx="1912153" cy="67479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>
            <a:stCxn id="132" idx="7"/>
            <a:endCxn id="126" idx="3"/>
          </p:cNvCxnSpPr>
          <p:nvPr/>
        </p:nvCxnSpPr>
        <p:spPr>
          <a:xfrm flipV="1">
            <a:off x="1277813" y="3928778"/>
            <a:ext cx="1309571" cy="804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连接符 90"/>
          <p:cNvCxnSpPr>
            <a:stCxn id="127" idx="7"/>
            <a:endCxn id="133" idx="3"/>
          </p:cNvCxnSpPr>
          <p:nvPr/>
        </p:nvCxnSpPr>
        <p:spPr>
          <a:xfrm flipV="1">
            <a:off x="3982929" y="723499"/>
            <a:ext cx="835880" cy="98765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>
            <a:stCxn id="130" idx="6"/>
            <a:endCxn id="133" idx="2"/>
          </p:cNvCxnSpPr>
          <p:nvPr/>
        </p:nvCxnSpPr>
        <p:spPr>
          <a:xfrm>
            <a:off x="3235865" y="77699"/>
            <a:ext cx="1539474" cy="54067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endCxn id="133" idx="1"/>
          </p:cNvCxnSpPr>
          <p:nvPr/>
        </p:nvCxnSpPr>
        <p:spPr>
          <a:xfrm>
            <a:off x="4365009" y="-774048"/>
            <a:ext cx="453796" cy="12873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>
            <a:stCxn id="127" idx="6"/>
            <a:endCxn id="136" idx="2"/>
          </p:cNvCxnSpPr>
          <p:nvPr/>
        </p:nvCxnSpPr>
        <p:spPr>
          <a:xfrm>
            <a:off x="4040797" y="1851101"/>
            <a:ext cx="948353" cy="36201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/>
          <p:cNvCxnSpPr>
            <a:stCxn id="136" idx="6"/>
            <a:endCxn id="137" idx="3"/>
          </p:cNvCxnSpPr>
          <p:nvPr/>
        </p:nvCxnSpPr>
        <p:spPr>
          <a:xfrm>
            <a:off x="5222664" y="2213121"/>
            <a:ext cx="870925" cy="1416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>
            <a:stCxn id="126" idx="6"/>
            <a:endCxn id="136" idx="3"/>
          </p:cNvCxnSpPr>
          <p:nvPr/>
        </p:nvCxnSpPr>
        <p:spPr>
          <a:xfrm flipV="1">
            <a:off x="2840721" y="2295825"/>
            <a:ext cx="2182627" cy="152783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>
            <a:stCxn id="133" idx="5"/>
            <a:endCxn id="137" idx="1"/>
          </p:cNvCxnSpPr>
          <p:nvPr/>
        </p:nvCxnSpPr>
        <p:spPr>
          <a:xfrm>
            <a:off x="5028677" y="723499"/>
            <a:ext cx="1064910" cy="14658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直接连接符 103"/>
          <p:cNvCxnSpPr>
            <a:stCxn id="138" idx="3"/>
            <a:endCxn id="137" idx="7"/>
          </p:cNvCxnSpPr>
          <p:nvPr/>
        </p:nvCxnSpPr>
        <p:spPr>
          <a:xfrm flipH="1">
            <a:off x="6258705" y="1331291"/>
            <a:ext cx="683429" cy="85810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直接连接符 104"/>
          <p:cNvCxnSpPr>
            <a:endCxn id="138" idx="0"/>
          </p:cNvCxnSpPr>
          <p:nvPr/>
        </p:nvCxnSpPr>
        <p:spPr>
          <a:xfrm flipH="1">
            <a:off x="7047069" y="-386519"/>
            <a:ext cx="98445" cy="14640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直接连接符 106"/>
          <p:cNvCxnSpPr>
            <a:stCxn id="133" idx="6"/>
          </p:cNvCxnSpPr>
          <p:nvPr/>
        </p:nvCxnSpPr>
        <p:spPr>
          <a:xfrm flipV="1">
            <a:off x="5072142" y="270044"/>
            <a:ext cx="3441441" cy="3483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接连接符 107"/>
          <p:cNvCxnSpPr>
            <a:stCxn id="133" idx="7"/>
          </p:cNvCxnSpPr>
          <p:nvPr/>
        </p:nvCxnSpPr>
        <p:spPr>
          <a:xfrm flipV="1">
            <a:off x="5028678" y="-430061"/>
            <a:ext cx="2011903" cy="94331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接连接符 108"/>
          <p:cNvCxnSpPr>
            <a:stCxn id="138" idx="6"/>
            <a:endCxn id="140" idx="2"/>
          </p:cNvCxnSpPr>
          <p:nvPr/>
        </p:nvCxnSpPr>
        <p:spPr>
          <a:xfrm>
            <a:off x="7195474" y="1226172"/>
            <a:ext cx="1518605" cy="15719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/>
          <p:cNvCxnSpPr>
            <a:endCxn id="140" idx="1"/>
          </p:cNvCxnSpPr>
          <p:nvPr/>
        </p:nvCxnSpPr>
        <p:spPr>
          <a:xfrm>
            <a:off x="4469946" y="-817591"/>
            <a:ext cx="4287598" cy="20958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直接连接符 110"/>
          <p:cNvCxnSpPr>
            <a:stCxn id="140" idx="6"/>
            <a:endCxn id="145" idx="3"/>
          </p:cNvCxnSpPr>
          <p:nvPr/>
        </p:nvCxnSpPr>
        <p:spPr>
          <a:xfrm flipV="1">
            <a:off x="9010878" y="761774"/>
            <a:ext cx="1149127" cy="6215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连接符 112"/>
          <p:cNvCxnSpPr>
            <a:stCxn id="145" idx="7"/>
          </p:cNvCxnSpPr>
          <p:nvPr/>
        </p:nvCxnSpPr>
        <p:spPr>
          <a:xfrm flipV="1">
            <a:off x="10325125" y="-417682"/>
            <a:ext cx="341309" cy="1014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>
            <a:stCxn id="140" idx="7"/>
          </p:cNvCxnSpPr>
          <p:nvPr/>
        </p:nvCxnSpPr>
        <p:spPr>
          <a:xfrm flipV="1">
            <a:off x="8967412" y="-417682"/>
            <a:ext cx="1699022" cy="169592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直接连接符 114"/>
          <p:cNvCxnSpPr>
            <a:stCxn id="147" idx="2"/>
            <a:endCxn id="139" idx="6"/>
          </p:cNvCxnSpPr>
          <p:nvPr/>
        </p:nvCxnSpPr>
        <p:spPr>
          <a:xfrm flipH="1" flipV="1">
            <a:off x="8931381" y="271791"/>
            <a:ext cx="2718524" cy="401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连接符 115"/>
          <p:cNvCxnSpPr>
            <a:stCxn id="148" idx="1"/>
          </p:cNvCxnSpPr>
          <p:nvPr/>
        </p:nvCxnSpPr>
        <p:spPr>
          <a:xfrm flipH="1" flipV="1">
            <a:off x="10771369" y="-461224"/>
            <a:ext cx="1291403" cy="204090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连接符 116"/>
          <p:cNvCxnSpPr>
            <a:stCxn id="148" idx="1"/>
            <a:endCxn id="145" idx="6"/>
          </p:cNvCxnSpPr>
          <p:nvPr/>
        </p:nvCxnSpPr>
        <p:spPr>
          <a:xfrm flipH="1" flipV="1">
            <a:off x="10359322" y="679068"/>
            <a:ext cx="1703449" cy="90060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连接符 117"/>
          <p:cNvCxnSpPr>
            <a:stCxn id="148" idx="1"/>
            <a:endCxn id="147" idx="5"/>
          </p:cNvCxnSpPr>
          <p:nvPr/>
        </p:nvCxnSpPr>
        <p:spPr>
          <a:xfrm flipH="1" flipV="1">
            <a:off x="11903242" y="778285"/>
            <a:ext cx="159529" cy="8013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直接连接符 174"/>
          <p:cNvCxnSpPr>
            <a:stCxn id="174" idx="0"/>
            <a:endCxn id="137" idx="4"/>
          </p:cNvCxnSpPr>
          <p:nvPr/>
        </p:nvCxnSpPr>
        <p:spPr>
          <a:xfrm flipV="1">
            <a:off x="5790472" y="2389065"/>
            <a:ext cx="385674" cy="192716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直接连接符 175"/>
          <p:cNvCxnSpPr>
            <a:stCxn id="126" idx="5"/>
            <a:endCxn id="174" idx="2"/>
          </p:cNvCxnSpPr>
          <p:nvPr/>
        </p:nvCxnSpPr>
        <p:spPr>
          <a:xfrm>
            <a:off x="2797255" y="3928778"/>
            <a:ext cx="2844818" cy="53611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直接连接符 177"/>
          <p:cNvCxnSpPr>
            <a:cxnSpLocks/>
            <a:stCxn id="133" idx="5"/>
            <a:endCxn id="138" idx="2"/>
          </p:cNvCxnSpPr>
          <p:nvPr/>
        </p:nvCxnSpPr>
        <p:spPr>
          <a:xfrm>
            <a:off x="5028676" y="723496"/>
            <a:ext cx="1869991" cy="5026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直接连接符 183"/>
          <p:cNvCxnSpPr>
            <a:endCxn id="147" idx="7"/>
          </p:cNvCxnSpPr>
          <p:nvPr/>
        </p:nvCxnSpPr>
        <p:spPr>
          <a:xfrm flipH="1">
            <a:off x="11903245" y="-125648"/>
            <a:ext cx="615042" cy="69369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文本框 150"/>
          <p:cNvSpPr txBox="1"/>
          <p:nvPr/>
        </p:nvSpPr>
        <p:spPr>
          <a:xfrm>
            <a:off x="3852266" y="2974801"/>
            <a:ext cx="1965887" cy="923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53" name="椭圆 152"/>
          <p:cNvSpPr/>
          <p:nvPr/>
        </p:nvSpPr>
        <p:spPr>
          <a:xfrm>
            <a:off x="6555581" y="2519791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7" name="椭圆 156"/>
          <p:cNvSpPr/>
          <p:nvPr/>
        </p:nvSpPr>
        <p:spPr>
          <a:xfrm>
            <a:off x="6552240" y="3528736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7540303" y="2543246"/>
            <a:ext cx="3959271" cy="855652"/>
            <a:chOff x="8858444" y="2013481"/>
            <a:chExt cx="2357190" cy="855783"/>
          </a:xfrm>
        </p:grpSpPr>
        <p:sp>
          <p:nvSpPr>
            <p:cNvPr id="164" name="矩形 163"/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8870160" y="2038139"/>
              <a:ext cx="2345474" cy="8311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SparkSQL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与</a:t>
              </a:r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DataFrame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511000" y="3578401"/>
            <a:ext cx="4138905" cy="495224"/>
            <a:chOff x="8858444" y="3567629"/>
            <a:chExt cx="2357190" cy="495300"/>
          </a:xfrm>
        </p:grpSpPr>
        <p:sp>
          <p:nvSpPr>
            <p:cNvPr id="168" name="矩形 167"/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8870160" y="3592286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DataFrame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读写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API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3" name="椭圆 102">
            <a:extLst>
              <a:ext uri="{FF2B5EF4-FFF2-40B4-BE49-F238E27FC236}">
                <a16:creationId xmlns:a16="http://schemas.microsoft.com/office/drawing/2014/main" id="{D96E7E03-C567-A74E-9ECC-5E9306B65724}"/>
              </a:ext>
            </a:extLst>
          </p:cNvPr>
          <p:cNvSpPr/>
          <p:nvPr/>
        </p:nvSpPr>
        <p:spPr>
          <a:xfrm>
            <a:off x="6555581" y="457827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EA33DAE6-0C9C-234D-AD5B-69432AB71103}"/>
              </a:ext>
            </a:extLst>
          </p:cNvPr>
          <p:cNvSpPr/>
          <p:nvPr/>
        </p:nvSpPr>
        <p:spPr>
          <a:xfrm>
            <a:off x="6552240" y="5509313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2" name="组合 111">
            <a:extLst>
              <a:ext uri="{FF2B5EF4-FFF2-40B4-BE49-F238E27FC236}">
                <a16:creationId xmlns:a16="http://schemas.microsoft.com/office/drawing/2014/main" id="{90112C03-6C47-A44B-8DCA-D875C087286E}"/>
              </a:ext>
            </a:extLst>
          </p:cNvPr>
          <p:cNvGrpSpPr/>
          <p:nvPr/>
        </p:nvGrpSpPr>
        <p:grpSpPr>
          <a:xfrm>
            <a:off x="7540303" y="4613558"/>
            <a:ext cx="4138905" cy="855652"/>
            <a:chOff x="8858444" y="3567629"/>
            <a:chExt cx="2357190" cy="855783"/>
          </a:xfrm>
        </p:grpSpPr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FA2FD451-E459-7C41-9853-04461289D502}"/>
                </a:ext>
              </a:extLst>
            </p:cNvPr>
            <p:cNvSpPr/>
            <p:nvPr/>
          </p:nvSpPr>
          <p:spPr>
            <a:xfrm>
              <a:off x="8858444" y="3567629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0" name="文本框 119">
              <a:extLst>
                <a:ext uri="{FF2B5EF4-FFF2-40B4-BE49-F238E27FC236}">
                  <a16:creationId xmlns:a16="http://schemas.microsoft.com/office/drawing/2014/main" id="{EDA182E2-4EF7-504F-A3A0-2C841D0F57CC}"/>
                </a:ext>
              </a:extLst>
            </p:cNvPr>
            <p:cNvSpPr txBox="1"/>
            <p:nvPr/>
          </p:nvSpPr>
          <p:spPr>
            <a:xfrm>
              <a:off x="8870160" y="3592287"/>
              <a:ext cx="2345474" cy="83112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DataFrame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模式与基础操作</a:t>
              </a:r>
              <a:endPara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1F0BA7F7-01BA-3B41-B9BA-D76FCE3B6071}"/>
              </a:ext>
            </a:extLst>
          </p:cNvPr>
          <p:cNvGrpSpPr/>
          <p:nvPr/>
        </p:nvGrpSpPr>
        <p:grpSpPr>
          <a:xfrm>
            <a:off x="7540302" y="5523245"/>
            <a:ext cx="3534846" cy="542966"/>
            <a:chOff x="8846727" y="4388504"/>
            <a:chExt cx="2393180" cy="543050"/>
          </a:xfrm>
        </p:grpSpPr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141D0133-8692-9649-A273-7A02A2B74EC3}"/>
                </a:ext>
              </a:extLst>
            </p:cNvPr>
            <p:cNvSpPr/>
            <p:nvPr/>
          </p:nvSpPr>
          <p:spPr>
            <a:xfrm>
              <a:off x="8882717" y="4388504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C513544E-A3E4-104E-8E3A-C0B6B2E07EF0}"/>
                </a:ext>
              </a:extLst>
            </p:cNvPr>
            <p:cNvSpPr txBox="1"/>
            <p:nvPr/>
          </p:nvSpPr>
          <p:spPr>
            <a:xfrm>
              <a:off x="8846727" y="4469818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 err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DataFrame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聚合操作</a:t>
              </a:r>
            </a:p>
          </p:txBody>
        </p:sp>
      </p:grpSp>
      <p:sp>
        <p:nvSpPr>
          <p:cNvPr id="89" name="椭圆 88">
            <a:extLst>
              <a:ext uri="{FF2B5EF4-FFF2-40B4-BE49-F238E27FC236}">
                <a16:creationId xmlns:a16="http://schemas.microsoft.com/office/drawing/2014/main" id="{128343E6-361E-C94E-A7DB-587A728DD84A}"/>
              </a:ext>
            </a:extLst>
          </p:cNvPr>
          <p:cNvSpPr/>
          <p:nvPr/>
        </p:nvSpPr>
        <p:spPr>
          <a:xfrm>
            <a:off x="6551555" y="1611054"/>
            <a:ext cx="582666" cy="582666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7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4BD5ADBC-866B-144C-8F14-289CB783DB8D}"/>
              </a:ext>
            </a:extLst>
          </p:cNvPr>
          <p:cNvGrpSpPr/>
          <p:nvPr/>
        </p:nvGrpSpPr>
        <p:grpSpPr>
          <a:xfrm>
            <a:off x="7536277" y="1634508"/>
            <a:ext cx="3481687" cy="495224"/>
            <a:chOff x="8858444" y="2013481"/>
            <a:chExt cx="2357190" cy="495300"/>
          </a:xfrm>
        </p:grpSpPr>
        <p:sp>
          <p:nvSpPr>
            <p:cNvPr id="93" name="矩形 92">
              <a:extLst>
                <a:ext uri="{FF2B5EF4-FFF2-40B4-BE49-F238E27FC236}">
                  <a16:creationId xmlns:a16="http://schemas.microsoft.com/office/drawing/2014/main" id="{502DE367-E976-504E-A0FA-FBB72C1D7E54}"/>
                </a:ext>
              </a:extLst>
            </p:cNvPr>
            <p:cNvSpPr/>
            <p:nvPr/>
          </p:nvSpPr>
          <p:spPr>
            <a:xfrm>
              <a:off x="8858444" y="2013481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27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9A87E91B-A5FA-6642-81FB-BC0329719E4B}"/>
                </a:ext>
              </a:extLst>
            </p:cNvPr>
            <p:cNvSpPr txBox="1"/>
            <p:nvPr/>
          </p:nvSpPr>
          <p:spPr>
            <a:xfrm>
              <a:off x="8870160" y="2038139"/>
              <a:ext cx="2345474" cy="4617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Spark</a:t>
              </a:r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介绍与快速安装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9202211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排序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Sort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915589" y="2054753"/>
            <a:ext cx="740459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DataFrame</a:t>
            </a:r>
            <a:r>
              <a:rPr lang="zh-CN" altLang="en-US" dirty="0">
                <a:solidFill>
                  <a:schemeClr val="bg1"/>
                </a:solidFill>
              </a:rPr>
              <a:t>的</a:t>
            </a:r>
            <a:r>
              <a:rPr lang="en-US" altLang="zh-CN" dirty="0">
                <a:solidFill>
                  <a:schemeClr val="bg1"/>
                </a:solidFill>
              </a:rPr>
              <a:t>sort</a:t>
            </a:r>
            <a:r>
              <a:rPr lang="zh-CN" altLang="en-US" dirty="0">
                <a:solidFill>
                  <a:schemeClr val="bg1"/>
                </a:solidFill>
              </a:rPr>
              <a:t>操作，可以通过任意列对</a:t>
            </a:r>
            <a:r>
              <a:rPr lang="en-US" altLang="zh-CN" dirty="0">
                <a:solidFill>
                  <a:schemeClr val="bg1"/>
                </a:solidFill>
              </a:rPr>
              <a:t>DataFrame</a:t>
            </a:r>
            <a:r>
              <a:rPr lang="zh-CN" altLang="en-US" dirty="0">
                <a:solidFill>
                  <a:schemeClr val="bg1"/>
                </a:solidFill>
              </a:rPr>
              <a:t>中的行进行排序。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下面利用</a:t>
            </a:r>
            <a:r>
              <a:rPr lang="en-US" altLang="zh-CN" dirty="0">
                <a:solidFill>
                  <a:schemeClr val="bg1"/>
                </a:solidFill>
              </a:rPr>
              <a:t>Population</a:t>
            </a:r>
            <a:r>
              <a:rPr lang="zh-CN" altLang="en-US" dirty="0">
                <a:solidFill>
                  <a:schemeClr val="bg1"/>
                </a:solidFill>
              </a:rPr>
              <a:t>实现降序排列，行通过</a:t>
            </a:r>
            <a:r>
              <a:rPr lang="en-US" altLang="zh-CN" dirty="0">
                <a:solidFill>
                  <a:schemeClr val="bg1"/>
                </a:solidFill>
              </a:rPr>
              <a:t>Population</a:t>
            </a:r>
            <a:r>
              <a:rPr lang="zh-CN" altLang="en-US" dirty="0">
                <a:solidFill>
                  <a:schemeClr val="bg1"/>
                </a:solidFill>
              </a:rPr>
              <a:t>实现了降序排列。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statesDF.sort(col("Population").desc).show(5)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用</a:t>
            </a:r>
            <a:r>
              <a:rPr lang="en-US" altLang="zh-CN" dirty="0">
                <a:solidFill>
                  <a:schemeClr val="bg1"/>
                </a:solidFill>
              </a:rPr>
              <a:t>sql</a:t>
            </a:r>
            <a:r>
              <a:rPr lang="zh-CN" altLang="en-US" dirty="0">
                <a:solidFill>
                  <a:schemeClr val="bg1"/>
                </a:solidFill>
              </a:rPr>
              <a:t>实现：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spark.sql("select * from states order by Population desc limit 5").show(5)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过滤器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filter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672374" y="2037079"/>
            <a:ext cx="112652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过滤器</a:t>
            </a:r>
          </a:p>
          <a:p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的过滤器操作。主要是过滤行数据，之后会生成新的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，是数据分析中重要的转化操作。</a:t>
            </a:r>
          </a:p>
          <a:p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比如：仅仅看数据总</a:t>
            </a:r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California</a:t>
            </a:r>
            <a:r>
              <a:rPr lang="zh-TW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的状态：</a:t>
            </a:r>
          </a:p>
          <a:p>
            <a:r>
              <a:rPr lang="en-US" altLang="zh-TW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stateDF.filter("State == 'California'").show()</a:t>
            </a:r>
            <a:endParaRPr lang="zh-CN" altLang="en-US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旋转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pivot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896433" y="2058174"/>
            <a:ext cx="82641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旋转操作</a:t>
            </a:r>
          </a:p>
          <a:p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的旋转操作。我们可以通过将列中的每个值都转换成实际的列实现。</a:t>
            </a:r>
          </a:p>
          <a:p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下面将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Year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旋转</a:t>
            </a:r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TW" altLang="en-US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中的行，并对结果进行检查，</a:t>
            </a:r>
          </a:p>
          <a:p>
            <a:r>
              <a:rPr lang="en-US" altLang="zh-TW" dirty="0">
                <a:solidFill>
                  <a:schemeClr val="bg1"/>
                </a:solidFill>
                <a:latin typeface="黑体"/>
                <a:ea typeface="黑体"/>
                <a:cs typeface="黑体"/>
              </a:rPr>
              <a:t>statesDF.groupBy("State").pivot("Year").sum("Population").show(5)</a:t>
            </a: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32326" y="547575"/>
            <a:ext cx="495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第四节  </a:t>
            </a:r>
            <a:r>
              <a:rPr lang="en-US" altLang="zh-CN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Spark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CN" sz="2400" b="1" dirty="0" err="1">
                <a:solidFill>
                  <a:prstClr val="white"/>
                </a:solidFill>
                <a:latin typeface="+mn-ea"/>
                <a:cs typeface="+mn-ea"/>
                <a:sym typeface="+mn-lt"/>
              </a:rPr>
              <a:t>DataFrame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聚合操作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7A53E-725C-074E-B57D-9C9405BBAF96}"/>
              </a:ext>
            </a:extLst>
          </p:cNvPr>
          <p:cNvSpPr txBox="1"/>
          <p:nvPr/>
        </p:nvSpPr>
        <p:spPr>
          <a:xfrm>
            <a:off x="1299579" y="2300957"/>
            <a:ext cx="68686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groupBy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 err="1">
                <a:solidFill>
                  <a:schemeClr val="bg1"/>
                </a:solidFill>
                <a:latin typeface="+mn-ea"/>
              </a:rPr>
              <a:t>count,first,last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连接操作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54411548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聚合操作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556697" y="1898580"/>
            <a:ext cx="826380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聚合表示基于某种条件的数据采集方法。也是我们进行数据分析时常用的手段。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通过</a:t>
            </a:r>
            <a:r>
              <a:rPr lang="en-US" altLang="zh-CN" dirty="0">
                <a:solidFill>
                  <a:schemeClr val="bg1"/>
                </a:solidFill>
              </a:rPr>
              <a:t>org.apache.spark.sql.functions</a:t>
            </a:r>
            <a:r>
              <a:rPr lang="zh-CN" altLang="en-US" dirty="0">
                <a:solidFill>
                  <a:schemeClr val="bg1"/>
                </a:solidFill>
              </a:rPr>
              <a:t>包中的函数进行聚合操作，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当然，你也可以生成自定义函数</a:t>
            </a:r>
            <a:r>
              <a:rPr lang="en-US" altLang="zh-CN" dirty="0">
                <a:solidFill>
                  <a:schemeClr val="bg1"/>
                </a:solidFill>
              </a:rPr>
              <a:t>UDF</a:t>
            </a:r>
            <a:r>
              <a:rPr lang="zh-CN" altLang="en-US" dirty="0">
                <a:solidFill>
                  <a:schemeClr val="bg1"/>
                </a:solidFill>
              </a:rPr>
              <a:t>来进行聚合操作。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每个分组操作返回一个</a:t>
            </a:r>
            <a:r>
              <a:rPr lang="en-US" altLang="zh-CN" dirty="0">
                <a:solidFill>
                  <a:schemeClr val="bg1"/>
                </a:solidFill>
              </a:rPr>
              <a:t>RelationGroupDataset</a:t>
            </a:r>
            <a:r>
              <a:rPr lang="zh-CN" altLang="en-US" dirty="0">
                <a:solidFill>
                  <a:schemeClr val="bg1"/>
                </a:solidFill>
              </a:rPr>
              <a:t>，在此基础上指定聚合方式</a:t>
            </a: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聚合函数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GroupBy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322036" y="143691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908447" y="1845440"/>
            <a:ext cx="847797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使用</a:t>
            </a:r>
            <a:r>
              <a:rPr lang="en-US" altLang="zh-CN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GroupBy</a:t>
            </a:r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可以按任何列队</a:t>
            </a:r>
            <a:r>
              <a:rPr lang="en-US" altLang="zh-CN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DataFrame</a:t>
            </a:r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进行分组。</a:t>
            </a:r>
          </a:p>
          <a:p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下面对每个</a:t>
            </a:r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</a:t>
            </a:r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累加</a:t>
            </a:r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Population</a:t>
            </a:r>
            <a:r>
              <a:rPr lang="zh-CN" altLang="en-US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计数。</a:t>
            </a:r>
            <a:endParaRPr lang="en-US" altLang="zh-CN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  <a:p>
            <a:endParaRPr lang="zh-CN" altLang="en-US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  <a:p>
            <a:r>
              <a:rPr lang="en-US" altLang="zh-CN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stateDF.groupBy</a:t>
            </a:r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("State").sum("Population").show(5)</a:t>
            </a:r>
          </a:p>
          <a:p>
            <a:r>
              <a:rPr lang="en-US" altLang="zh-CN" dirty="0" err="1">
                <a:solidFill>
                  <a:srgbClr val="FFFFFF"/>
                </a:solidFill>
                <a:latin typeface="黑体"/>
                <a:ea typeface="黑体"/>
                <a:cs typeface="黑体"/>
              </a:rPr>
              <a:t>spark.sql</a:t>
            </a:r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("select State, sum(Population)</a:t>
            </a:r>
          </a:p>
          <a:p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from states group by State </a:t>
            </a:r>
          </a:p>
          <a:p>
            <a:r>
              <a:rPr lang="en-US" altLang="zh-CN" dirty="0">
                <a:solidFill>
                  <a:srgbClr val="FFFFFF"/>
                </a:solidFill>
                <a:latin typeface="黑体"/>
                <a:ea typeface="黑体"/>
                <a:cs typeface="黑体"/>
              </a:rPr>
              <a:t>limit 5").show() </a:t>
            </a:r>
            <a:endParaRPr lang="zh-CN" altLang="en-US" dirty="0">
              <a:solidFill>
                <a:srgbClr val="FFFFFF"/>
              </a:solidFill>
              <a:latin typeface="黑体"/>
              <a:ea typeface="黑体"/>
              <a:cs typeface="黑体"/>
            </a:endParaRP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聚合函数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count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、</a:t>
              </a:r>
              <a:r>
                <a:rPr lang="zh-CN" altLang="zh-CN" sz="2400" dirty="0">
                  <a:solidFill>
                    <a:prstClr val="white"/>
                  </a:solidFill>
                  <a:latin typeface="+mn-ea"/>
                </a:rPr>
                <a:t>f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irst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、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last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860375" y="1602584"/>
            <a:ext cx="709681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count</a:t>
            </a:r>
            <a:r>
              <a:rPr lang="zh-CN" altLang="en-US" dirty="0">
                <a:solidFill>
                  <a:schemeClr val="bg1"/>
                </a:solidFill>
              </a:rPr>
              <a:t>操作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import org.apache.spark.sql.functions._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statesPopulationDF.select(col("*")).agg(count("State")).show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statesPopulationDF.select(count("State")).show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statesPopulationDF.select(col("*")).agg(countDistinct("State")).show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statesPopulationDF.select(countDistinct("State")).show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first</a:t>
            </a:r>
            <a:r>
              <a:rPr lang="zh-CN" altLang="en-US" dirty="0">
                <a:solidFill>
                  <a:schemeClr val="bg1"/>
                </a:solidFill>
              </a:rPr>
              <a:t>操作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用于获取</a:t>
            </a:r>
            <a:r>
              <a:rPr lang="en-US" altLang="zh-CN" dirty="0">
                <a:solidFill>
                  <a:schemeClr val="bg1"/>
                </a:solidFill>
              </a:rPr>
              <a:t>RelationGroupedDataset</a:t>
            </a:r>
            <a:r>
              <a:rPr lang="zh-CN" altLang="en-US" dirty="0">
                <a:solidFill>
                  <a:schemeClr val="bg1"/>
                </a:solidFill>
              </a:rPr>
              <a:t>中的第一条记录。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import org.apache.spark.sql.functions._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statesPopulationDF.select(first("State")).sho</a:t>
            </a: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同理</a:t>
            </a:r>
            <a:r>
              <a:rPr lang="en-US" altLang="zh-CN" dirty="0">
                <a:solidFill>
                  <a:schemeClr val="bg1"/>
                </a:solidFill>
              </a:rPr>
              <a:t>last</a:t>
            </a:r>
            <a:r>
              <a:rPr lang="zh-CN" altLang="en-US" dirty="0">
                <a:solidFill>
                  <a:schemeClr val="bg1"/>
                </a:solidFill>
              </a:rPr>
              <a:t>是获取</a:t>
            </a:r>
            <a:r>
              <a:rPr lang="en-US" altLang="zh-CN" dirty="0">
                <a:solidFill>
                  <a:schemeClr val="bg1"/>
                </a:solidFill>
              </a:rPr>
              <a:t>RelationGroupedDataset</a:t>
            </a:r>
            <a:r>
              <a:rPr lang="zh-CN" altLang="en-US" dirty="0">
                <a:solidFill>
                  <a:schemeClr val="bg1"/>
                </a:solidFill>
              </a:rPr>
              <a:t>中的最后一条记录。</a:t>
            </a: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连接操作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901786" y="1671613"/>
            <a:ext cx="1049838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DataFrame</a:t>
            </a:r>
            <a:r>
              <a:rPr lang="zh-CN" altLang="en-US" dirty="0">
                <a:solidFill>
                  <a:schemeClr val="bg1"/>
                </a:solidFill>
              </a:rPr>
              <a:t>的连接操作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在传统数据库中，连接一般将一个事务表与另一个查找表连接，以生成更完整的视图。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连接的内部工作机制。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利用多个连接器对</a:t>
            </a:r>
            <a:r>
              <a:rPr lang="en-US" altLang="zh-CN" dirty="0">
                <a:solidFill>
                  <a:schemeClr val="bg1"/>
                </a:solidFill>
              </a:rPr>
              <a:t>DataFrame</a:t>
            </a:r>
            <a:r>
              <a:rPr lang="zh-CN" altLang="en-US" dirty="0">
                <a:solidFill>
                  <a:schemeClr val="bg1"/>
                </a:solidFill>
              </a:rPr>
              <a:t>分区进行操作。当然连接操作的速度取决于数据集的大小和连接的类型。</a:t>
            </a:r>
            <a:endParaRPr lang="en-US" altLang="zh-CN" dirty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连接类型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内连接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外连接、全连接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左连接、左外连接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右连接、右外连接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内连接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左外连接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右外连接</a:t>
            </a:r>
          </a:p>
          <a:p>
            <a:r>
              <a:rPr lang="zh-CN" altLang="en-US" dirty="0">
                <a:solidFill>
                  <a:schemeClr val="bg1"/>
                </a:solidFill>
              </a:rPr>
              <a:t>全连接</a:t>
            </a:r>
          </a:p>
        </p:txBody>
      </p:sp>
    </p:spTree>
    <p:extLst>
      <p:ext uri="{BB962C8B-B14F-4D97-AF65-F5344CB8AC3E}">
        <p14:creationId xmlns:p14="http://schemas.microsoft.com/office/powerpoint/2010/main" val="409546659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内连接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800607" y="1698106"/>
            <a:ext cx="758252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>
                <a:solidFill>
                  <a:srgbClr val="FFFFFF"/>
                </a:solidFill>
              </a:rPr>
              <a:t>内连接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statesPopulationDF.join</a:t>
            </a:r>
            <a:r>
              <a:rPr kumimoji="1" lang="en-US" altLang="zh-CN" dirty="0">
                <a:solidFill>
                  <a:srgbClr val="FFFFFF"/>
                </a:solidFill>
              </a:rPr>
              <a:t>(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,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("State") ===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("State"), "inner")</a:t>
            </a: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zh-CN" altLang="en-US" dirty="0">
                <a:solidFill>
                  <a:srgbClr val="FFFFFF"/>
                </a:solidFill>
              </a:rPr>
              <a:t>执行</a:t>
            </a:r>
            <a:r>
              <a:rPr kumimoji="1" lang="en-US" altLang="zh-CN" dirty="0">
                <a:solidFill>
                  <a:srgbClr val="FFFFFF"/>
                </a:solidFill>
              </a:rPr>
              <a:t>Spark</a:t>
            </a:r>
            <a:r>
              <a:rPr kumimoji="1" lang="zh-CN" altLang="en-US" dirty="0">
                <a:solidFill>
                  <a:srgbClr val="FFFFFF"/>
                </a:solidFill>
              </a:rPr>
              <a:t> </a:t>
            </a:r>
            <a:r>
              <a:rPr kumimoji="1" lang="en-US" altLang="zh-CN" dirty="0">
                <a:solidFill>
                  <a:srgbClr val="FFFFFF"/>
                </a:solidFill>
              </a:rPr>
              <a:t>SQL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spark.sql</a:t>
            </a:r>
            <a:r>
              <a:rPr kumimoji="1" lang="en-US" altLang="zh-CN" dirty="0">
                <a:solidFill>
                  <a:srgbClr val="FFFFFF"/>
                </a:solidFill>
              </a:rPr>
              <a:t>("SELECT * FROM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 INNER JOIN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 ON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statesPopulationDF.State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statesTaxRatesDF.State</a:t>
            </a:r>
            <a:r>
              <a:rPr kumimoji="1" lang="en-US" altLang="zh-CN" dirty="0">
                <a:solidFill>
                  <a:srgbClr val="FFFFFF"/>
                </a:solidFill>
              </a:rPr>
              <a:t>")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joinDF.count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joinDF.show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en-US" altLang="zh-CN" dirty="0">
                <a:solidFill>
                  <a:srgbClr val="FFFFFF"/>
                </a:solidFill>
              </a:rPr>
              <a:t>#</a:t>
            </a:r>
            <a:r>
              <a:rPr kumimoji="1" lang="zh-CN" altLang="en-US" dirty="0">
                <a:solidFill>
                  <a:srgbClr val="FFFFFF"/>
                </a:solidFill>
              </a:rPr>
              <a:t>查看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zh-CN" altLang="en-US" dirty="0">
                <a:solidFill>
                  <a:srgbClr val="FFFFFF"/>
                </a:solidFill>
              </a:rPr>
              <a:t>的执行计划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joinDF.explain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909449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左外连接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1021464" y="2084666"/>
            <a:ext cx="785503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statesPopulationDF.join</a:t>
            </a:r>
            <a:r>
              <a:rPr kumimoji="1" lang="en-US" altLang="zh-CN" dirty="0">
                <a:solidFill>
                  <a:srgbClr val="FFFFFF"/>
                </a:solidFill>
              </a:rPr>
              <a:t>(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,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("State") ===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("State"), "</a:t>
            </a:r>
            <a:r>
              <a:rPr kumimoji="1" lang="en-US" altLang="zh-CN" dirty="0" err="1">
                <a:solidFill>
                  <a:srgbClr val="FFFFFF"/>
                </a:solidFill>
              </a:rPr>
              <a:t>leftouter</a:t>
            </a:r>
            <a:r>
              <a:rPr kumimoji="1" lang="en-US" altLang="zh-CN" dirty="0">
                <a:solidFill>
                  <a:srgbClr val="FFFFFF"/>
                </a:solidFill>
              </a:rPr>
              <a:t>")</a:t>
            </a: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zh-CN" altLang="en-US" dirty="0">
                <a:solidFill>
                  <a:srgbClr val="FFFFFF"/>
                </a:solidFill>
              </a:rPr>
              <a:t>执行</a:t>
            </a:r>
            <a:r>
              <a:rPr kumimoji="1" lang="en-US" altLang="zh-CN" dirty="0">
                <a:solidFill>
                  <a:srgbClr val="FFFFFF"/>
                </a:solidFill>
              </a:rPr>
              <a:t>Spark SQL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spark.sql</a:t>
            </a:r>
            <a:r>
              <a:rPr kumimoji="1" lang="en-US" altLang="zh-CN" dirty="0">
                <a:solidFill>
                  <a:srgbClr val="FFFFFF"/>
                </a:solidFill>
              </a:rPr>
              <a:t>("SELECT * FROM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 LEFT OUTER JOIN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 ON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statesPopulationDF.State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statesTaxRatesDF.State</a:t>
            </a:r>
            <a:r>
              <a:rPr kumimoji="1" lang="en-US" altLang="zh-CN" dirty="0">
                <a:solidFill>
                  <a:srgbClr val="FFFFFF"/>
                </a:solidFill>
              </a:rPr>
              <a:t>")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joinDF.count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7950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332326" y="547575"/>
            <a:ext cx="4956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09">
              <a:defRPr/>
            </a:pP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第一节  </a:t>
            </a:r>
            <a:r>
              <a:rPr lang="en-US" altLang="zh-CN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Spark</a:t>
            </a:r>
            <a:r>
              <a:rPr lang="zh-CN" altLang="en-US" sz="2400" b="1" dirty="0">
                <a:solidFill>
                  <a:prstClr val="white"/>
                </a:solidFill>
                <a:latin typeface="+mn-ea"/>
                <a:cs typeface="+mn-ea"/>
                <a:sym typeface="+mn-lt"/>
              </a:rPr>
              <a:t>介绍与快速安装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77A53E-725C-074E-B57D-9C9405BBAF96}"/>
              </a:ext>
            </a:extLst>
          </p:cNvPr>
          <p:cNvSpPr txBox="1"/>
          <p:nvPr/>
        </p:nvSpPr>
        <p:spPr>
          <a:xfrm>
            <a:off x="1329397" y="2072357"/>
            <a:ext cx="686863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的诞生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技术栈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基础原理与架构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快速安装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zh-CN" sz="2400" kern="0" dirty="0">
                <a:solidFill>
                  <a:schemeClr val="bg1"/>
                </a:solidFill>
                <a:latin typeface="+mn-ea"/>
              </a:rPr>
              <a:t>Spark</a:t>
            </a:r>
            <a:r>
              <a:rPr lang="zh-CN" altLang="en-US" sz="2400" kern="0" dirty="0">
                <a:solidFill>
                  <a:schemeClr val="bg1"/>
                </a:solidFill>
                <a:latin typeface="+mn-ea"/>
              </a:rPr>
              <a:t>开发环境搭建</a:t>
            </a: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zh-CN" sz="2400" kern="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buFont typeface="Wingdings" pitchFamily="2" charset="2"/>
              <a:buChar char="Ø"/>
            </a:pPr>
            <a:endParaRPr kumimoji="1"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752364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右外连接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/>
          <p:cNvSpPr txBox="1"/>
          <p:nvPr/>
        </p:nvSpPr>
        <p:spPr>
          <a:xfrm>
            <a:off x="911036" y="1877580"/>
            <a:ext cx="802816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statesPopulationDF.join</a:t>
            </a:r>
            <a:r>
              <a:rPr kumimoji="1" lang="en-US" altLang="zh-CN" dirty="0">
                <a:solidFill>
                  <a:srgbClr val="FFFFFF"/>
                </a:solidFill>
              </a:rPr>
              <a:t>(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,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("State") ===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("State"), "</a:t>
            </a:r>
            <a:r>
              <a:rPr kumimoji="1" lang="en-US" altLang="zh-CN" dirty="0" err="1">
                <a:solidFill>
                  <a:srgbClr val="FFFFFF"/>
                </a:solidFill>
              </a:rPr>
              <a:t>rightouter</a:t>
            </a:r>
            <a:r>
              <a:rPr kumimoji="1" lang="en-US" altLang="zh-CN" dirty="0">
                <a:solidFill>
                  <a:srgbClr val="FFFFFF"/>
                </a:solidFill>
              </a:rPr>
              <a:t>")</a:t>
            </a: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zh-CN" altLang="en-US" dirty="0">
                <a:solidFill>
                  <a:srgbClr val="FFFFFF"/>
                </a:solidFill>
              </a:rPr>
              <a:t>执行</a:t>
            </a:r>
            <a:r>
              <a:rPr kumimoji="1" lang="en-US" altLang="zh-CN" dirty="0">
                <a:solidFill>
                  <a:srgbClr val="FFFFFF"/>
                </a:solidFill>
              </a:rPr>
              <a:t>Spark SQL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val</a:t>
            </a:r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joinDF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spark.sql</a:t>
            </a:r>
            <a:r>
              <a:rPr kumimoji="1" lang="en-US" altLang="zh-CN" dirty="0">
                <a:solidFill>
                  <a:srgbClr val="FFFFFF"/>
                </a:solidFill>
              </a:rPr>
              <a:t>("SELECT * FROM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</a:t>
            </a:r>
            <a:r>
              <a:rPr kumimoji="1" lang="en-US" altLang="zh-CN" dirty="0">
                <a:solidFill>
                  <a:srgbClr val="FFFFFF"/>
                </a:solidFill>
              </a:rPr>
              <a:t> RIGHT OUTER JOIN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</a:t>
            </a:r>
            <a:r>
              <a:rPr kumimoji="1" lang="en-US" altLang="zh-CN" dirty="0">
                <a:solidFill>
                  <a:srgbClr val="FFFFFF"/>
                </a:solidFill>
              </a:rPr>
              <a:t> ON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statesPopulationDF.State</a:t>
            </a:r>
            <a:r>
              <a:rPr kumimoji="1" lang="en-US" altLang="zh-CN" dirty="0">
                <a:solidFill>
                  <a:srgbClr val="FFFFFF"/>
                </a:solidFill>
              </a:rPr>
              <a:t> = </a:t>
            </a:r>
            <a:r>
              <a:rPr kumimoji="1" lang="en-US" altLang="zh-CN" dirty="0" err="1">
                <a:solidFill>
                  <a:srgbClr val="FFFFFF"/>
                </a:solidFill>
              </a:rPr>
              <a:t>statesTaxRatesDF.State</a:t>
            </a:r>
            <a:r>
              <a:rPr kumimoji="1" lang="en-US" altLang="zh-CN" dirty="0">
                <a:solidFill>
                  <a:srgbClr val="FFFFFF"/>
                </a:solidFill>
              </a:rPr>
              <a:t>")</a:t>
            </a: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joinDF.count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r>
              <a:rPr kumimoji="1" lang="en-US" altLang="zh-CN" dirty="0" err="1">
                <a:solidFill>
                  <a:srgbClr val="FFFFFF"/>
                </a:solidFill>
              </a:rPr>
              <a:t>joinDF.show</a:t>
            </a:r>
            <a:endParaRPr kumimoji="1" lang="zh-CN" alt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07950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本章小结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496928" y="1794745"/>
            <a:ext cx="93588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本章讨论了</a:t>
            </a:r>
            <a:r>
              <a:rPr kumimoji="1" lang="en-US" altLang="zh-CN" dirty="0" err="1">
                <a:solidFill>
                  <a:srgbClr val="FFFFFF"/>
                </a:solidFill>
              </a:rPr>
              <a:t>DataFrame</a:t>
            </a:r>
            <a:r>
              <a:rPr kumimoji="1" lang="zh-CN" altLang="en-US" dirty="0">
                <a:solidFill>
                  <a:srgbClr val="FFFFFF"/>
                </a:solidFill>
              </a:rPr>
              <a:t>相关的基本内容，以及</a:t>
            </a:r>
            <a:r>
              <a:rPr kumimoji="1" lang="en-US" altLang="zh-CN" dirty="0" err="1">
                <a:solidFill>
                  <a:srgbClr val="FFFFFF"/>
                </a:solidFill>
              </a:rPr>
              <a:t>SparkSQL</a:t>
            </a:r>
            <a:r>
              <a:rPr kumimoji="1" lang="zh-CN" altLang="en-US" dirty="0">
                <a:solidFill>
                  <a:srgbClr val="FFFFFF"/>
                </a:solidFill>
              </a:rPr>
              <a:t>在如何在</a:t>
            </a:r>
            <a:r>
              <a:rPr kumimoji="1" lang="en-US" altLang="zh-CN" dirty="0" err="1">
                <a:solidFill>
                  <a:srgbClr val="FFFFFF"/>
                </a:solidFill>
              </a:rPr>
              <a:t>DataFrame</a:t>
            </a:r>
            <a:r>
              <a:rPr kumimoji="1" lang="zh-CN" altLang="en-US" dirty="0">
                <a:solidFill>
                  <a:srgbClr val="FFFFFF"/>
                </a:solidFill>
              </a:rPr>
              <a:t>之上提供相应的</a:t>
            </a:r>
            <a:r>
              <a:rPr kumimoji="1" lang="en-US" altLang="zh-CN" dirty="0">
                <a:solidFill>
                  <a:srgbClr val="FFFFFF"/>
                </a:solidFill>
              </a:rPr>
              <a:t>SQL</a:t>
            </a:r>
            <a:r>
              <a:rPr kumimoji="1" lang="zh-CN" altLang="en-US" dirty="0">
                <a:solidFill>
                  <a:srgbClr val="FFFFFF"/>
                </a:solidFill>
              </a:rPr>
              <a:t>接口。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err="1">
                <a:solidFill>
                  <a:srgbClr val="FFFFFF"/>
                </a:solidFill>
              </a:rPr>
              <a:t>DataFrame</a:t>
            </a:r>
            <a:r>
              <a:rPr kumimoji="1" lang="zh-CN" altLang="en-US" dirty="0">
                <a:solidFill>
                  <a:srgbClr val="FFFFFF"/>
                </a:solidFill>
              </a:rPr>
              <a:t>的强大之处体现在：</a:t>
            </a:r>
          </a:p>
          <a:p>
            <a:r>
              <a:rPr kumimoji="1" lang="zh-CN" altLang="en-US" dirty="0">
                <a:solidFill>
                  <a:srgbClr val="FFFFFF"/>
                </a:solidFill>
              </a:rPr>
              <a:t> 	执行时间比基于</a:t>
            </a:r>
            <a:r>
              <a:rPr kumimoji="1" lang="en-US" altLang="zh-CN" dirty="0">
                <a:solidFill>
                  <a:srgbClr val="FFFFFF"/>
                </a:solidFill>
              </a:rPr>
              <a:t>RDD</a:t>
            </a:r>
            <a:r>
              <a:rPr kumimoji="1" lang="zh-CN" altLang="en-US" dirty="0">
                <a:solidFill>
                  <a:srgbClr val="FFFFFF"/>
                </a:solidFill>
              </a:rPr>
              <a:t>的计算相比明显降低。</a:t>
            </a:r>
          </a:p>
          <a:p>
            <a:r>
              <a:rPr kumimoji="1" lang="zh-CN" altLang="en-US" dirty="0">
                <a:solidFill>
                  <a:srgbClr val="FFFFFF"/>
                </a:solidFill>
              </a:rPr>
              <a:t>	另外，还包含了简单的</a:t>
            </a:r>
            <a:r>
              <a:rPr kumimoji="1" lang="en-US" altLang="zh-CN" dirty="0">
                <a:solidFill>
                  <a:srgbClr val="FFFFFF"/>
                </a:solidFill>
              </a:rPr>
              <a:t>SQL</a:t>
            </a:r>
            <a:r>
              <a:rPr kumimoji="1" lang="zh-CN" altLang="en-US" dirty="0">
                <a:solidFill>
                  <a:srgbClr val="FFFFFF"/>
                </a:solidFill>
              </a:rPr>
              <a:t>接口，功能得到进一步的提升。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3.</a:t>
            </a:r>
            <a:r>
              <a:rPr kumimoji="1" lang="zh-CN" altLang="en-US" dirty="0">
                <a:solidFill>
                  <a:srgbClr val="FFFFFF"/>
                </a:solidFill>
              </a:rPr>
              <a:t> 除此之外，本章还讲述了各种</a:t>
            </a:r>
            <a:r>
              <a:rPr kumimoji="1" lang="en-US" altLang="zh-CN" dirty="0">
                <a:solidFill>
                  <a:srgbClr val="FFFFFF"/>
                </a:solidFill>
              </a:rPr>
              <a:t>API</a:t>
            </a:r>
            <a:r>
              <a:rPr kumimoji="1" lang="zh-CN" altLang="en-US" dirty="0">
                <a:solidFill>
                  <a:srgbClr val="FFFFFF"/>
                </a:solidFill>
              </a:rPr>
              <a:t>操作，以及聚合的高级特性：</a:t>
            </a:r>
          </a:p>
          <a:p>
            <a:r>
              <a:rPr kumimoji="1" lang="zh-CN" altLang="en-US" dirty="0">
                <a:solidFill>
                  <a:srgbClr val="FFFFFF"/>
                </a:solidFill>
              </a:rPr>
              <a:t>	包括</a:t>
            </a:r>
            <a:r>
              <a:rPr kumimoji="1" lang="en-US" altLang="zh-CN" dirty="0" err="1">
                <a:solidFill>
                  <a:srgbClr val="FFFFFF"/>
                </a:solidFill>
              </a:rPr>
              <a:t>groupBy</a:t>
            </a:r>
            <a:r>
              <a:rPr kumimoji="1" lang="zh-CN" altLang="en-US" dirty="0">
                <a:solidFill>
                  <a:srgbClr val="FFFFFF"/>
                </a:solidFill>
              </a:rPr>
              <a:t>、</a:t>
            </a:r>
            <a:r>
              <a:rPr kumimoji="1" lang="en-US" altLang="zh-CN" dirty="0" err="1">
                <a:solidFill>
                  <a:srgbClr val="FFFFFF"/>
                </a:solidFill>
              </a:rPr>
              <a:t>WIndow</a:t>
            </a:r>
            <a:r>
              <a:rPr kumimoji="1" lang="zh-CN" altLang="en-US" dirty="0">
                <a:solidFill>
                  <a:srgbClr val="FFFFFF"/>
                </a:solidFill>
              </a:rPr>
              <a:t>、</a:t>
            </a:r>
            <a:r>
              <a:rPr kumimoji="1" lang="en-US" altLang="zh-CN" dirty="0" err="1">
                <a:solidFill>
                  <a:srgbClr val="FFFFFF"/>
                </a:solidFill>
              </a:rPr>
              <a:t>rullup</a:t>
            </a:r>
            <a:r>
              <a:rPr kumimoji="1" lang="zh-CN" altLang="en-US" dirty="0">
                <a:solidFill>
                  <a:srgbClr val="FFFFFF"/>
                </a:solidFill>
              </a:rPr>
              <a:t>和</a:t>
            </a:r>
            <a:r>
              <a:rPr kumimoji="1" lang="en-US" altLang="zh-CN" dirty="0">
                <a:solidFill>
                  <a:srgbClr val="FFFFFF"/>
                </a:solidFill>
              </a:rPr>
              <a:t>cube</a:t>
            </a:r>
            <a:r>
              <a:rPr kumimoji="1" lang="zh-CN" altLang="en-US" dirty="0">
                <a:solidFill>
                  <a:srgbClr val="FFFFFF"/>
                </a:solidFill>
              </a:rPr>
              <a:t>。</a:t>
            </a:r>
          </a:p>
          <a:p>
            <a:r>
              <a:rPr kumimoji="1" lang="en-US" altLang="zh-CN" dirty="0">
                <a:solidFill>
                  <a:srgbClr val="FFFFFF"/>
                </a:solidFill>
              </a:rPr>
              <a:t>4.</a:t>
            </a:r>
            <a:r>
              <a:rPr kumimoji="1" lang="zh-CN" altLang="en-US" dirty="0">
                <a:solidFill>
                  <a:srgbClr val="FFFFFF"/>
                </a:solidFill>
              </a:rPr>
              <a:t> 最后学习了数据连接相关的概念和操作。</a:t>
            </a:r>
          </a:p>
        </p:txBody>
      </p:sp>
    </p:spTree>
    <p:extLst>
      <p:ext uri="{BB962C8B-B14F-4D97-AF65-F5344CB8AC3E}">
        <p14:creationId xmlns:p14="http://schemas.microsoft.com/office/powerpoint/2010/main" val="89079506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的诞生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6BD3D7C7-0C7C-7B45-A40C-40DE339E1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46" y="1774958"/>
            <a:ext cx="4498281" cy="255865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DE14DAC-567A-9245-88FA-78A58345B3DC}"/>
              </a:ext>
            </a:extLst>
          </p:cNvPr>
          <p:cNvSpPr txBox="1"/>
          <p:nvPr/>
        </p:nvSpPr>
        <p:spPr>
          <a:xfrm>
            <a:off x="6096000" y="1674674"/>
            <a:ext cx="33892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Spark</a:t>
            </a:r>
            <a:r>
              <a:rPr lang="zh-CN" altLang="en-US" dirty="0">
                <a:solidFill>
                  <a:schemeClr val="bg1"/>
                </a:solidFill>
              </a:rPr>
              <a:t>为什么这么快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1.</a:t>
            </a:r>
            <a:r>
              <a:rPr lang="zh-CN" altLang="en-US" dirty="0">
                <a:solidFill>
                  <a:schemeClr val="bg1"/>
                </a:solidFill>
              </a:rPr>
              <a:t> 基于内存的迭代式计算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2.</a:t>
            </a:r>
            <a:r>
              <a:rPr lang="zh-CN" altLang="en-US" dirty="0">
                <a:solidFill>
                  <a:schemeClr val="bg1"/>
                </a:solidFill>
              </a:rPr>
              <a:t> 基于</a:t>
            </a:r>
            <a:r>
              <a:rPr lang="en-US" altLang="zh-CN" dirty="0">
                <a:solidFill>
                  <a:schemeClr val="bg1"/>
                </a:solidFill>
              </a:rPr>
              <a:t>DAG</a:t>
            </a:r>
            <a:r>
              <a:rPr lang="zh-CN" altLang="en-US" dirty="0">
                <a:solidFill>
                  <a:schemeClr val="bg1"/>
                </a:solidFill>
              </a:rPr>
              <a:t>的执行引擎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3.</a:t>
            </a:r>
            <a:r>
              <a:rPr lang="zh-CN" altLang="en-US" dirty="0">
                <a:solidFill>
                  <a:schemeClr val="bg1"/>
                </a:solidFill>
              </a:rPr>
              <a:t> 基于</a:t>
            </a:r>
            <a:r>
              <a:rPr lang="en-US" altLang="zh-CN" dirty="0">
                <a:solidFill>
                  <a:schemeClr val="bg1"/>
                </a:solidFill>
              </a:rPr>
              <a:t>RDD</a:t>
            </a:r>
            <a:r>
              <a:rPr lang="zh-CN" altLang="en-US" dirty="0">
                <a:solidFill>
                  <a:schemeClr val="bg1"/>
                </a:solidFill>
              </a:rPr>
              <a:t>的统一抽象模型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4.</a:t>
            </a:r>
            <a:r>
              <a:rPr lang="zh-CN" altLang="en-US" dirty="0">
                <a:solidFill>
                  <a:schemeClr val="bg1"/>
                </a:solidFill>
              </a:rPr>
              <a:t> 出色的自动容错机制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488F177-8CB8-7947-8D74-1C3CA3C4D0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4393" y="3552691"/>
            <a:ext cx="5751578" cy="298173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AB8A9A1-91E9-8047-BFA4-F656111A5230}"/>
              </a:ext>
            </a:extLst>
          </p:cNvPr>
          <p:cNvSpPr txBox="1"/>
          <p:nvPr/>
        </p:nvSpPr>
        <p:spPr>
          <a:xfrm>
            <a:off x="234169" y="5031359"/>
            <a:ext cx="550022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Spark</a:t>
            </a:r>
            <a:r>
              <a:rPr kumimoji="1" lang="zh-CN" altLang="en-US" dirty="0">
                <a:solidFill>
                  <a:schemeClr val="bg1"/>
                </a:solidFill>
              </a:rPr>
              <a:t>并非代替</a:t>
            </a:r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  <a:r>
              <a:rPr kumimoji="1" lang="zh-CN" altLang="en-US" dirty="0">
                <a:solidFill>
                  <a:schemeClr val="bg1"/>
                </a:solidFill>
              </a:rPr>
              <a:t>，主要用于替代</a:t>
            </a:r>
            <a:r>
              <a:rPr kumimoji="1" lang="en-US" altLang="zh-CN" dirty="0">
                <a:solidFill>
                  <a:schemeClr val="bg1"/>
                </a:solidFill>
              </a:rPr>
              <a:t>MapReduce</a:t>
            </a:r>
            <a:r>
              <a:rPr kumimoji="1" lang="zh-CN" altLang="en-US" dirty="0">
                <a:solidFill>
                  <a:schemeClr val="bg1"/>
                </a:solidFill>
              </a:rPr>
              <a:t>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Spark</a:t>
            </a:r>
            <a:r>
              <a:rPr kumimoji="1" lang="zh-CN" altLang="en-US" dirty="0">
                <a:solidFill>
                  <a:schemeClr val="bg1"/>
                </a:solidFill>
              </a:rPr>
              <a:t>已经融入</a:t>
            </a:r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  <a:r>
              <a:rPr kumimoji="1" lang="zh-CN" altLang="en-US" dirty="0">
                <a:solidFill>
                  <a:schemeClr val="bg1"/>
                </a:solidFill>
              </a:rPr>
              <a:t>生态圈。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比如：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借助</a:t>
            </a:r>
            <a:r>
              <a:rPr kumimoji="1" lang="en-US" altLang="zh-CN" dirty="0">
                <a:solidFill>
                  <a:schemeClr val="bg1"/>
                </a:solidFill>
              </a:rPr>
              <a:t>HDFS</a:t>
            </a:r>
            <a:r>
              <a:rPr kumimoji="1" lang="zh-CN" altLang="en-US" dirty="0">
                <a:solidFill>
                  <a:schemeClr val="bg1"/>
                </a:solidFill>
              </a:rPr>
              <a:t>实现分布式存储。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zh-CN" altLang="en-US" dirty="0">
                <a:solidFill>
                  <a:schemeClr val="bg1"/>
                </a:solidFill>
              </a:rPr>
              <a:t>借助</a:t>
            </a:r>
            <a:r>
              <a:rPr kumimoji="1" lang="en-US" altLang="zh-CN" dirty="0">
                <a:solidFill>
                  <a:schemeClr val="bg1"/>
                </a:solidFill>
              </a:rPr>
              <a:t>Yarn</a:t>
            </a:r>
            <a:r>
              <a:rPr kumimoji="1" lang="zh-CN" altLang="en-US" dirty="0">
                <a:solidFill>
                  <a:schemeClr val="bg1"/>
                </a:solidFill>
              </a:rPr>
              <a:t>实现资源调度管理。</a:t>
            </a:r>
          </a:p>
        </p:txBody>
      </p:sp>
    </p:spTree>
    <p:extLst>
      <p:ext uri="{BB962C8B-B14F-4D97-AF65-F5344CB8AC3E}">
        <p14:creationId xmlns:p14="http://schemas.microsoft.com/office/powerpoint/2010/main" val="2689771123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的发展历史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820C5032-38C9-A742-A94B-F33AF4047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605" y="1329082"/>
            <a:ext cx="8615793" cy="446541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16C5EB9-BB4D-1C46-828F-CC30E4A5B5D7}"/>
              </a:ext>
            </a:extLst>
          </p:cNvPr>
          <p:cNvSpPr txBox="1"/>
          <p:nvPr/>
        </p:nvSpPr>
        <p:spPr>
          <a:xfrm>
            <a:off x="884583" y="6030383"/>
            <a:ext cx="7135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到目前为止，</a:t>
            </a:r>
            <a:r>
              <a:rPr lang="en-US" altLang="zh-CN" dirty="0">
                <a:solidFill>
                  <a:schemeClr val="bg1"/>
                </a:solidFill>
              </a:rPr>
              <a:t>Spark3.0</a:t>
            </a:r>
            <a:r>
              <a:rPr lang="zh-CN" altLang="en-US" dirty="0">
                <a:solidFill>
                  <a:schemeClr val="bg1"/>
                </a:solidFill>
              </a:rPr>
              <a:t>正式版即将发布，</a:t>
            </a:r>
            <a:r>
              <a:rPr lang="en-US" altLang="zh-CN" dirty="0">
                <a:solidFill>
                  <a:schemeClr val="bg1"/>
                </a:solidFill>
              </a:rPr>
              <a:t>Spark2.4.0</a:t>
            </a:r>
            <a:r>
              <a:rPr lang="zh-CN" altLang="en-US" dirty="0">
                <a:solidFill>
                  <a:schemeClr val="bg1"/>
                </a:solidFill>
              </a:rPr>
              <a:t>为最新稳定版本。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Spark2.4.0</a:t>
            </a:r>
            <a:r>
              <a:rPr lang="zh-CN" altLang="en-US" dirty="0">
                <a:solidFill>
                  <a:schemeClr val="bg1"/>
                </a:solidFill>
              </a:rPr>
              <a:t>也是课程使用的版本。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3585613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相关技术栈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E94E47F8-DB43-D64A-85E6-66C5995075E4}"/>
              </a:ext>
            </a:extLst>
          </p:cNvPr>
          <p:cNvSpPr txBox="1"/>
          <p:nvPr/>
        </p:nvSpPr>
        <p:spPr>
          <a:xfrm>
            <a:off x="891035" y="6054917"/>
            <a:ext cx="7622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Spark</a:t>
            </a:r>
            <a:r>
              <a:rPr kumimoji="1" lang="zh-CN" altLang="en-US" dirty="0">
                <a:solidFill>
                  <a:schemeClr val="bg1"/>
                </a:solidFill>
              </a:rPr>
              <a:t>可以运行在</a:t>
            </a:r>
            <a:r>
              <a:rPr kumimoji="1" lang="en-US" altLang="zh-CN" dirty="0">
                <a:solidFill>
                  <a:schemeClr val="bg1"/>
                </a:solidFill>
              </a:rPr>
              <a:t>Hadoop</a:t>
            </a:r>
            <a:r>
              <a:rPr kumimoji="1" lang="zh-CN" altLang="en-US" dirty="0">
                <a:solidFill>
                  <a:schemeClr val="bg1"/>
                </a:solidFill>
              </a:rPr>
              <a:t>、</a:t>
            </a:r>
            <a:r>
              <a:rPr kumimoji="1" lang="en-US" altLang="zh-CN" dirty="0">
                <a:solidFill>
                  <a:schemeClr val="bg1"/>
                </a:solidFill>
              </a:rPr>
              <a:t>Mesos</a:t>
            </a:r>
            <a:r>
              <a:rPr kumimoji="1" lang="zh-CN" altLang="en-US" dirty="0">
                <a:solidFill>
                  <a:schemeClr val="bg1"/>
                </a:solidFill>
              </a:rPr>
              <a:t>、</a:t>
            </a:r>
            <a:r>
              <a:rPr kumimoji="1" lang="en-US" altLang="zh-CN" dirty="0" err="1">
                <a:solidFill>
                  <a:schemeClr val="bg1"/>
                </a:solidFill>
              </a:rPr>
              <a:t>Kubernates</a:t>
            </a:r>
            <a:r>
              <a:rPr kumimoji="1" lang="zh-CN" altLang="en-US" dirty="0">
                <a:solidFill>
                  <a:schemeClr val="bg1"/>
                </a:solidFill>
              </a:rPr>
              <a:t>、</a:t>
            </a:r>
            <a:r>
              <a:rPr kumimoji="1" lang="en-US" altLang="zh-CN" dirty="0">
                <a:solidFill>
                  <a:schemeClr val="bg1"/>
                </a:solidFill>
              </a:rPr>
              <a:t>standalone</a:t>
            </a:r>
            <a:r>
              <a:rPr kumimoji="1" lang="zh-CN" altLang="en-US" dirty="0">
                <a:solidFill>
                  <a:schemeClr val="bg1"/>
                </a:solidFill>
              </a:rPr>
              <a:t>等技术架构上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6EA35F3-DD2F-3446-871B-7C07F72D6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338" y="1397586"/>
            <a:ext cx="9159672" cy="435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793063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快速安装</a:t>
              </a:r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endParaRPr lang="zh-CN" altLang="en-US" sz="2400" dirty="0">
                <a:solidFill>
                  <a:prstClr val="white"/>
                </a:solidFill>
                <a:latin typeface="+mn-ea"/>
              </a:endParaRP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/>
          <p:cNvSpPr txBox="1"/>
          <p:nvPr/>
        </p:nvSpPr>
        <p:spPr>
          <a:xfrm>
            <a:off x="6268226" y="1951672"/>
            <a:ext cx="342593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FFFF"/>
                </a:solidFill>
              </a:rPr>
              <a:t>Standalone</a:t>
            </a:r>
            <a:r>
              <a:rPr kumimoji="1" lang="zh-CN" altLang="en-US" dirty="0">
                <a:solidFill>
                  <a:srgbClr val="FFFFFF"/>
                </a:solidFill>
              </a:rPr>
              <a:t>部署步骤：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endParaRPr kumimoji="1" lang="en-US" altLang="zh-CN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下载</a:t>
            </a:r>
            <a:r>
              <a:rPr kumimoji="1" lang="en-US" altLang="zh-CN" dirty="0">
                <a:solidFill>
                  <a:srgbClr val="FFFFFF"/>
                </a:solidFill>
              </a:rPr>
              <a:t>Spark2.4.0</a:t>
            </a:r>
            <a:r>
              <a:rPr kumimoji="1" lang="zh-CN" altLang="en-US" dirty="0">
                <a:solidFill>
                  <a:srgbClr val="FFFFFF"/>
                </a:solidFill>
              </a:rPr>
              <a:t> 并解压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编辑</a:t>
            </a:r>
            <a:r>
              <a:rPr kumimoji="1" lang="en-US" altLang="zh-CN" dirty="0">
                <a:solidFill>
                  <a:srgbClr val="FFFFFF"/>
                </a:solidFill>
              </a:rPr>
              <a:t>Spark</a:t>
            </a:r>
            <a:r>
              <a:rPr kumimoji="1" lang="zh-CN" altLang="en-US" dirty="0">
                <a:solidFill>
                  <a:srgbClr val="FFFFFF"/>
                </a:solidFill>
              </a:rPr>
              <a:t> </a:t>
            </a:r>
            <a:r>
              <a:rPr kumimoji="1" lang="en-US" altLang="zh-CN" dirty="0">
                <a:solidFill>
                  <a:srgbClr val="FFFFFF"/>
                </a:solidFill>
              </a:rPr>
              <a:t>conf</a:t>
            </a:r>
            <a:r>
              <a:rPr kumimoji="1" lang="zh-CN" altLang="en-US" dirty="0">
                <a:solidFill>
                  <a:srgbClr val="FFFFFF"/>
                </a:solidFill>
              </a:rPr>
              <a:t>中的配置文件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配置</a:t>
            </a:r>
            <a:r>
              <a:rPr kumimoji="1" lang="en-US" altLang="zh-CN" dirty="0">
                <a:solidFill>
                  <a:srgbClr val="FFFFFF"/>
                </a:solidFill>
              </a:rPr>
              <a:t>Spark</a:t>
            </a:r>
            <a:r>
              <a:rPr kumimoji="1" lang="zh-CN" altLang="en-US" dirty="0">
                <a:solidFill>
                  <a:srgbClr val="FFFFFF"/>
                </a:solidFill>
              </a:rPr>
              <a:t>环境变量</a:t>
            </a:r>
            <a:endParaRPr kumimoji="1" lang="en-US" altLang="zh-CN" dirty="0">
              <a:solidFill>
                <a:srgbClr val="FFFFFF"/>
              </a:solidFill>
            </a:endParaRP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启动</a:t>
            </a:r>
            <a:r>
              <a:rPr kumimoji="1" lang="en-US" altLang="zh-CN" dirty="0">
                <a:solidFill>
                  <a:srgbClr val="FFFFFF"/>
                </a:solidFill>
              </a:rPr>
              <a:t>Spark</a:t>
            </a:r>
          </a:p>
          <a:p>
            <a:pPr marL="342900" indent="-342900">
              <a:buAutoNum type="arabicPeriod"/>
            </a:pPr>
            <a:r>
              <a:rPr kumimoji="1" lang="zh-CN" altLang="en-US" dirty="0">
                <a:solidFill>
                  <a:srgbClr val="FFFFFF"/>
                </a:solidFill>
              </a:rPr>
              <a:t>运行</a:t>
            </a:r>
            <a:r>
              <a:rPr kumimoji="1" lang="en-US" altLang="zh-CN" dirty="0">
                <a:solidFill>
                  <a:srgbClr val="FFFFFF"/>
                </a:solidFill>
              </a:rPr>
              <a:t>example</a:t>
            </a:r>
            <a:r>
              <a:rPr kumimoji="1" lang="zh-CN" altLang="en-US" dirty="0">
                <a:solidFill>
                  <a:srgbClr val="FFFFFF"/>
                </a:solidFill>
              </a:rPr>
              <a:t>进行测试</a:t>
            </a:r>
            <a:endParaRPr kumimoji="1" lang="en-US" altLang="zh-CN" dirty="0">
              <a:solidFill>
                <a:srgbClr val="FFFFFF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F5EDA2A-F205-DE41-AE5B-461C8D838AE7}"/>
              </a:ext>
            </a:extLst>
          </p:cNvPr>
          <p:cNvSpPr txBox="1"/>
          <p:nvPr/>
        </p:nvSpPr>
        <p:spPr>
          <a:xfrm>
            <a:off x="1302025" y="1986528"/>
            <a:ext cx="32600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支持多种部署方式：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Standalone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Yarn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Mesos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EC2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0964344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39" name="文本框 38"/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开发环境搭建</a:t>
              </a:r>
            </a:p>
          </p:txBody>
        </p:sp>
        <p:cxnSp>
          <p:nvCxnSpPr>
            <p:cNvPr id="40" name="直线连接符 5"/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BEA6EABA-87B8-F34B-BDFF-A7A571F83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89" y="2426961"/>
            <a:ext cx="8691336" cy="396011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FBE2898-929C-3249-AA82-5E20134B90A6}"/>
              </a:ext>
            </a:extLst>
          </p:cNvPr>
          <p:cNvSpPr txBox="1"/>
          <p:nvPr/>
        </p:nvSpPr>
        <p:spPr>
          <a:xfrm>
            <a:off x="298489" y="1335870"/>
            <a:ext cx="112053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安装</a:t>
            </a:r>
            <a:r>
              <a:rPr lang="en-US" altLang="zh-CN" dirty="0">
                <a:solidFill>
                  <a:schemeClr val="bg1"/>
                </a:solidFill>
              </a:rPr>
              <a:t>Scala</a:t>
            </a:r>
            <a:r>
              <a:rPr lang="zh-CN" altLang="en-US" dirty="0">
                <a:solidFill>
                  <a:schemeClr val="bg1"/>
                </a:solidFill>
              </a:rPr>
              <a:t>插件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点击页面左下方的</a:t>
            </a:r>
            <a:r>
              <a:rPr lang="en-US" altLang="zh-CN" dirty="0">
                <a:solidFill>
                  <a:schemeClr val="bg1"/>
                </a:solidFill>
              </a:rPr>
              <a:t>Install JetBrains plugin...</a:t>
            </a:r>
            <a:r>
              <a:rPr lang="zh-CN" altLang="en-US" dirty="0">
                <a:solidFill>
                  <a:schemeClr val="bg1"/>
                </a:solidFill>
              </a:rPr>
              <a:t>按钮，然后来到安装插件的页面。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在页面左上方的搜索框内搜索</a:t>
            </a:r>
            <a:r>
              <a:rPr lang="en-US" altLang="zh-CN" dirty="0">
                <a:solidFill>
                  <a:schemeClr val="bg1"/>
                </a:solidFill>
              </a:rPr>
              <a:t>“</a:t>
            </a:r>
            <a:r>
              <a:rPr lang="en-US" altLang="zh-CN" dirty="0" err="1">
                <a:solidFill>
                  <a:schemeClr val="bg1"/>
                </a:solidFill>
              </a:rPr>
              <a:t>scala</a:t>
            </a:r>
            <a:r>
              <a:rPr lang="en-US" altLang="zh-CN" dirty="0">
                <a:solidFill>
                  <a:schemeClr val="bg1"/>
                </a:solidFill>
              </a:rPr>
              <a:t>”</a:t>
            </a:r>
            <a:r>
              <a:rPr lang="zh-CN" altLang="en-US" dirty="0">
                <a:solidFill>
                  <a:schemeClr val="bg1"/>
                </a:solidFill>
              </a:rPr>
              <a:t>，即可出现</a:t>
            </a:r>
            <a:r>
              <a:rPr lang="en-US" altLang="zh-CN" dirty="0">
                <a:solidFill>
                  <a:schemeClr val="bg1"/>
                </a:solidFill>
              </a:rPr>
              <a:t>Scala</a:t>
            </a:r>
            <a:r>
              <a:rPr lang="zh-CN" altLang="en-US" dirty="0">
                <a:solidFill>
                  <a:schemeClr val="bg1"/>
                </a:solidFill>
              </a:rPr>
              <a:t>插件的安装界面，点击右侧页面中的</a:t>
            </a:r>
            <a:r>
              <a:rPr lang="en-US" altLang="zh-CN" dirty="0">
                <a:solidFill>
                  <a:schemeClr val="bg1"/>
                </a:solidFill>
              </a:rPr>
              <a:t>Install</a:t>
            </a:r>
            <a:r>
              <a:rPr lang="zh-CN" altLang="en-US" dirty="0">
                <a:solidFill>
                  <a:schemeClr val="bg1"/>
                </a:solidFill>
              </a:rPr>
              <a:t>进行安装</a:t>
            </a:r>
            <a:r>
              <a:rPr kumimoji="1" lang="zh-CN" altLang="en-US" dirty="0">
                <a:solidFill>
                  <a:schemeClr val="bg1"/>
                </a:solidFill>
              </a:rPr>
              <a:t>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435060"/>
      </p:ext>
    </p:extLst>
  </p:cSld>
  <p:clrMapOvr>
    <a:masterClrMapping/>
  </p:clrMapOvr>
  <p:transition spd="med" advClick="0" advTm="1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F8A2339-3E2E-5446-8688-D37CD1DA8E61}"/>
              </a:ext>
            </a:extLst>
          </p:cNvPr>
          <p:cNvSpPr txBox="1"/>
          <p:nvPr/>
        </p:nvSpPr>
        <p:spPr>
          <a:xfrm>
            <a:off x="824947" y="2021069"/>
            <a:ext cx="441819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&lt;dependency&gt;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    &lt;</a:t>
            </a:r>
            <a:r>
              <a:rPr kumimoji="1" lang="en-US" altLang="zh-CN" dirty="0" err="1">
                <a:solidFill>
                  <a:schemeClr val="bg1"/>
                </a:solidFill>
              </a:rPr>
              <a:t>groupId</a:t>
            </a:r>
            <a:r>
              <a:rPr kumimoji="1" lang="en-US" altLang="zh-CN" dirty="0">
                <a:solidFill>
                  <a:schemeClr val="bg1"/>
                </a:solidFill>
              </a:rPr>
              <a:t>&gt;</a:t>
            </a:r>
            <a:r>
              <a:rPr kumimoji="1" lang="en-US" altLang="zh-CN" dirty="0" err="1">
                <a:solidFill>
                  <a:schemeClr val="bg1"/>
                </a:solidFill>
              </a:rPr>
              <a:t>org.apache.spark</a:t>
            </a:r>
            <a:r>
              <a:rPr kumimoji="1" lang="en-US" altLang="zh-CN" dirty="0">
                <a:solidFill>
                  <a:schemeClr val="bg1"/>
                </a:solidFill>
              </a:rPr>
              <a:t>&lt;/</a:t>
            </a:r>
            <a:r>
              <a:rPr kumimoji="1" lang="en-US" altLang="zh-CN" dirty="0" err="1">
                <a:solidFill>
                  <a:schemeClr val="bg1"/>
                </a:solidFill>
              </a:rPr>
              <a:t>groupId</a:t>
            </a:r>
            <a:r>
              <a:rPr kumimoji="1" lang="en-US" altLang="zh-CN" dirty="0">
                <a:solidFill>
                  <a:schemeClr val="bg1"/>
                </a:solidFill>
              </a:rPr>
              <a:t>&gt;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    &lt;</a:t>
            </a:r>
            <a:r>
              <a:rPr kumimoji="1" lang="en-US" altLang="zh-CN" dirty="0" err="1">
                <a:solidFill>
                  <a:schemeClr val="bg1"/>
                </a:solidFill>
              </a:rPr>
              <a:t>artifactId</a:t>
            </a:r>
            <a:r>
              <a:rPr kumimoji="1" lang="en-US" altLang="zh-CN" dirty="0">
                <a:solidFill>
                  <a:schemeClr val="bg1"/>
                </a:solidFill>
              </a:rPr>
              <a:t>&gt;spark-sql_2.12&lt;/</a:t>
            </a:r>
            <a:r>
              <a:rPr kumimoji="1" lang="en-US" altLang="zh-CN" dirty="0" err="1">
                <a:solidFill>
                  <a:schemeClr val="bg1"/>
                </a:solidFill>
              </a:rPr>
              <a:t>artifactId</a:t>
            </a:r>
            <a:r>
              <a:rPr kumimoji="1" lang="en-US" altLang="zh-CN" dirty="0">
                <a:solidFill>
                  <a:schemeClr val="bg1"/>
                </a:solidFill>
              </a:rPr>
              <a:t>&gt;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    &lt;version&gt;2.4.0&lt;/version&gt;</a:t>
            </a:r>
          </a:p>
          <a:p>
            <a:r>
              <a:rPr kumimoji="1" lang="en-US" altLang="zh-CN" dirty="0">
                <a:solidFill>
                  <a:schemeClr val="bg1"/>
                </a:solidFill>
              </a:rPr>
              <a:t>&lt;/dependency&gt;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CAF91E6-109D-FC46-BC71-A61C569BB294}"/>
              </a:ext>
            </a:extLst>
          </p:cNvPr>
          <p:cNvSpPr txBox="1"/>
          <p:nvPr/>
        </p:nvSpPr>
        <p:spPr>
          <a:xfrm>
            <a:off x="824947" y="1566889"/>
            <a:ext cx="1781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1.</a:t>
            </a:r>
            <a:r>
              <a:rPr kumimoji="1" lang="zh-CN" altLang="en-US" dirty="0">
                <a:solidFill>
                  <a:schemeClr val="bg1"/>
                </a:solidFill>
              </a:rPr>
              <a:t> 添加</a:t>
            </a:r>
            <a:r>
              <a:rPr kumimoji="1" lang="en-US" altLang="zh-CN" dirty="0">
                <a:solidFill>
                  <a:schemeClr val="bg1"/>
                </a:solidFill>
              </a:rPr>
              <a:t>Maven</a:t>
            </a:r>
            <a:r>
              <a:rPr kumimoji="1" lang="zh-CN" altLang="en-US" dirty="0">
                <a:solidFill>
                  <a:schemeClr val="bg1"/>
                </a:solidFill>
              </a:rPr>
              <a:t>源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48EB33A-EF29-2C41-BC65-2FF5A757AF1C}"/>
              </a:ext>
            </a:extLst>
          </p:cNvPr>
          <p:cNvGrpSpPr/>
          <p:nvPr/>
        </p:nvGrpSpPr>
        <p:grpSpPr>
          <a:xfrm>
            <a:off x="672374" y="631535"/>
            <a:ext cx="4356129" cy="536573"/>
            <a:chOff x="1007305" y="947449"/>
            <a:chExt cx="6535202" cy="804983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14805036-99E1-3D4F-B6B3-CED84940FB03}"/>
                </a:ext>
              </a:extLst>
            </p:cNvPr>
            <p:cNvSpPr txBox="1"/>
            <p:nvPr/>
          </p:nvSpPr>
          <p:spPr>
            <a:xfrm>
              <a:off x="1007305" y="947449"/>
              <a:ext cx="6535202" cy="6926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prstClr val="white"/>
                  </a:solidFill>
                  <a:latin typeface="+mn-ea"/>
                </a:rPr>
                <a:t>Spark</a:t>
              </a:r>
              <a:r>
                <a:rPr lang="zh-CN" altLang="en-US" sz="2400" dirty="0">
                  <a:solidFill>
                    <a:prstClr val="white"/>
                  </a:solidFill>
                  <a:latin typeface="+mn-ea"/>
                </a:rPr>
                <a:t>运行方式</a:t>
              </a:r>
            </a:p>
          </p:txBody>
        </p:sp>
        <p:cxnSp>
          <p:nvCxnSpPr>
            <p:cNvPr id="7" name="直线连接符 5">
              <a:extLst>
                <a:ext uri="{FF2B5EF4-FFF2-40B4-BE49-F238E27FC236}">
                  <a16:creationId xmlns:a16="http://schemas.microsoft.com/office/drawing/2014/main" id="{D2294796-5DBE-5D4E-8869-F768AE4AC45C}"/>
                </a:ext>
              </a:extLst>
            </p:cNvPr>
            <p:cNvCxnSpPr/>
            <p:nvPr/>
          </p:nvCxnSpPr>
          <p:spPr>
            <a:xfrm>
              <a:off x="1007305" y="1752432"/>
              <a:ext cx="3742116" cy="0"/>
            </a:xfrm>
            <a:prstGeom prst="line">
              <a:avLst/>
            </a:prstGeom>
            <a:ln>
              <a:solidFill>
                <a:schemeClr val="bg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6ED6160C-3101-5C45-B588-47B11B044F9F}"/>
              </a:ext>
            </a:extLst>
          </p:cNvPr>
          <p:cNvSpPr txBox="1"/>
          <p:nvPr/>
        </p:nvSpPr>
        <p:spPr>
          <a:xfrm>
            <a:off x="824947" y="3538331"/>
            <a:ext cx="5949064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2.maven</a:t>
            </a:r>
            <a:r>
              <a:rPr kumimoji="1" lang="zh-CN" altLang="en-US" dirty="0">
                <a:solidFill>
                  <a:schemeClr val="bg1"/>
                </a:solidFill>
              </a:rPr>
              <a:t>打包</a:t>
            </a:r>
            <a:endParaRPr kumimoji="1" lang="en-US" altLang="zh-CN" dirty="0">
              <a:solidFill>
                <a:schemeClr val="bg1"/>
              </a:solidFill>
            </a:endParaRPr>
          </a:p>
          <a:p>
            <a:endParaRPr kumimoji="1"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dirty="0">
                <a:solidFill>
                  <a:schemeClr val="bg1"/>
                </a:solidFill>
              </a:rPr>
              <a:t>3.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Standalone</a:t>
            </a:r>
            <a:r>
              <a:rPr kumimoji="1" lang="zh-CN" altLang="en-US" dirty="0">
                <a:solidFill>
                  <a:schemeClr val="bg1"/>
                </a:solidFill>
              </a:rPr>
              <a:t>运行  </a:t>
            </a:r>
            <a:endParaRPr kumimoji="1" lang="en-US" altLang="zh-CN" dirty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spark/bin/spark-submit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--class </a:t>
            </a:r>
            <a:r>
              <a:rPr lang="en-US" altLang="zh-CN" dirty="0" err="1">
                <a:solidFill>
                  <a:schemeClr val="bg1"/>
                </a:solidFill>
              </a:rPr>
              <a:t>org.apache.spark.example.JavaSparkPi</a:t>
            </a:r>
            <a:r>
              <a:rPr lang="en-US" altLang="zh-CN" dirty="0">
                <a:solidFill>
                  <a:schemeClr val="bg1"/>
                </a:solidFill>
              </a:rPr>
              <a:t>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--master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${</a:t>
            </a:r>
            <a:r>
              <a:rPr lang="en-US" altLang="zh-CN" dirty="0" err="1">
                <a:solidFill>
                  <a:schemeClr val="bg1"/>
                </a:solidFill>
              </a:rPr>
              <a:t>spark_master</a:t>
            </a:r>
            <a:r>
              <a:rPr lang="en-US" altLang="zh-CN" dirty="0">
                <a:solidFill>
                  <a:schemeClr val="bg1"/>
                </a:solidFill>
              </a:rPr>
              <a:t>}:7077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--num-executors 1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--driver-memory 10m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--executor-memory 10m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--executor-cores 1 \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/</a:t>
            </a:r>
            <a:r>
              <a:rPr lang="en-US" altLang="zh-CN" dirty="0" err="1">
                <a:solidFill>
                  <a:schemeClr val="bg1"/>
                </a:solidFill>
              </a:rPr>
              <a:t>usr</a:t>
            </a:r>
            <a:r>
              <a:rPr lang="en-US" altLang="zh-CN" dirty="0">
                <a:solidFill>
                  <a:schemeClr val="bg1"/>
                </a:solidFill>
              </a:rPr>
              <a:t>/local/spark/lib/spark-examples-2.4.0-hadoop2.7.0.jar</a:t>
            </a:r>
          </a:p>
          <a:p>
            <a:endParaRPr kumimoji="1"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390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5186</TotalTime>
  <Words>1842</Words>
  <Application>Microsoft Macintosh PowerPoint</Application>
  <PresentationFormat>宽屏</PresentationFormat>
  <Paragraphs>302</Paragraphs>
  <Slides>31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8" baseType="lpstr">
      <vt:lpstr>等线</vt:lpstr>
      <vt:lpstr>等线 Light</vt:lpstr>
      <vt:lpstr>黑体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yeziapp</dc:creator>
  <cp:lastModifiedBy>yeziapp</cp:lastModifiedBy>
  <cp:revision>110</cp:revision>
  <dcterms:created xsi:type="dcterms:W3CDTF">2019-12-08T15:55:54Z</dcterms:created>
  <dcterms:modified xsi:type="dcterms:W3CDTF">2020-01-01T15:26:47Z</dcterms:modified>
</cp:coreProperties>
</file>

<file path=docProps/thumbnail.jpeg>
</file>